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6" r:id="rId3"/>
    <p:sldId id="267" r:id="rId4"/>
    <p:sldId id="268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2" r:id="rId17"/>
    <p:sldId id="257" r:id="rId18"/>
    <p:sldId id="265" r:id="rId19"/>
    <p:sldId id="258" r:id="rId20"/>
    <p:sldId id="281" r:id="rId21"/>
    <p:sldId id="279" r:id="rId22"/>
    <p:sldId id="263" r:id="rId23"/>
    <p:sldId id="283" r:id="rId24"/>
    <p:sldId id="280" r:id="rId25"/>
    <p:sldId id="259" r:id="rId26"/>
    <p:sldId id="2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7C80"/>
    <a:srgbClr val="FF00FF"/>
    <a:srgbClr val="FF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49F7-9B06-46E2-82BE-064272BEF725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357AA-4C0C-4A02-9B3C-58DD5A7E02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82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uk-UA" dirty="0" smtClean="0"/>
              <a:t>Народження дитини.</a:t>
            </a:r>
          </a:p>
          <a:p>
            <a:pPr marL="228600" indent="-228600">
              <a:buAutoNum type="arabicPeriod"/>
            </a:pPr>
            <a:r>
              <a:rPr lang="uk-UA" dirty="0" smtClean="0"/>
              <a:t>Хвороба. </a:t>
            </a:r>
          </a:p>
          <a:p>
            <a:pPr marL="228600" indent="-228600">
              <a:buAutoNum type="arabicPeriod"/>
            </a:pPr>
            <a:r>
              <a:rPr lang="uk-UA" dirty="0" smtClean="0"/>
              <a:t>Землетрус.</a:t>
            </a:r>
          </a:p>
          <a:p>
            <a:pPr marL="228600" indent="-228600">
              <a:buAutoNum type="arabicPeriod"/>
            </a:pPr>
            <a:r>
              <a:rPr lang="uk-UA" dirty="0" smtClean="0"/>
              <a:t>Цунамі.</a:t>
            </a:r>
          </a:p>
          <a:p>
            <a:pPr marL="228600" indent="-228600">
              <a:buAutoNum type="arabicPeriod"/>
            </a:pPr>
            <a:r>
              <a:rPr lang="uk-UA" dirty="0" smtClean="0"/>
              <a:t>Пожежа. </a:t>
            </a:r>
          </a:p>
          <a:p>
            <a:pPr marL="228600" indent="-228600">
              <a:buAutoNum type="arabicPeriod"/>
            </a:pPr>
            <a:r>
              <a:rPr lang="uk-UA" dirty="0" smtClean="0"/>
              <a:t>Виверження вулкану.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57AA-4C0C-4A02-9B3C-58DD5A7E02E1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279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uk-UA" dirty="0" smtClean="0"/>
              <a:t>Укладання угоди.</a:t>
            </a:r>
          </a:p>
          <a:p>
            <a:pPr marL="228600" indent="-228600">
              <a:buAutoNum type="arabicPeriod"/>
            </a:pPr>
            <a:r>
              <a:rPr lang="uk-UA" dirty="0" smtClean="0"/>
              <a:t>Укладання шлюбу.</a:t>
            </a:r>
          </a:p>
          <a:p>
            <a:pPr marL="228600" indent="-228600">
              <a:buAutoNum type="arabicPeriod"/>
            </a:pPr>
            <a:r>
              <a:rPr lang="uk-UA" dirty="0" smtClean="0"/>
              <a:t>Написання та видання книжки.</a:t>
            </a:r>
          </a:p>
          <a:p>
            <a:pPr marL="228600" indent="-228600">
              <a:buAutoNum type="arabicPeriod"/>
            </a:pPr>
            <a:r>
              <a:rPr lang="uk-UA" dirty="0" smtClean="0"/>
              <a:t>Бійка. </a:t>
            </a:r>
          </a:p>
          <a:p>
            <a:pPr marL="228600" indent="-228600">
              <a:buAutoNum type="arabicPeriod"/>
            </a:pPr>
            <a:r>
              <a:rPr lang="uk-UA" dirty="0" smtClean="0"/>
              <a:t>Грабіж.</a:t>
            </a:r>
          </a:p>
          <a:p>
            <a:pPr marL="228600" indent="-228600">
              <a:buAutoNum type="arabicPeriod"/>
            </a:pPr>
            <a:r>
              <a:rPr lang="uk-UA" dirty="0" smtClean="0"/>
              <a:t>Крадіжка.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57AA-4C0C-4A02-9B3C-58DD5A7E02E1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37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898785"/>
          </a:xfrm>
        </p:spPr>
        <p:txBody>
          <a:bodyPr/>
          <a:lstStyle/>
          <a:p>
            <a:r>
              <a:rPr lang="uk-UA" sz="5400" dirty="0" smtClean="0"/>
              <a:t>Правові відносини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285860"/>
            <a:ext cx="6082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Основи т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еорії права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5000" t="2092" b="7048"/>
          <a:stretch>
            <a:fillRect/>
          </a:stretch>
        </p:blipFill>
        <p:spPr bwMode="auto">
          <a:xfrm>
            <a:off x="285720" y="357166"/>
            <a:ext cx="4643470" cy="33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4214822" cy="3161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642918"/>
            <a:ext cx="3744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 smtClean="0"/>
              <a:t>Особисті немайнові</a:t>
            </a:r>
          </a:p>
          <a:p>
            <a:r>
              <a:rPr lang="uk-UA" sz="3200" b="1" u="sng" dirty="0" smtClean="0"/>
              <a:t> блага фізичних осіб </a:t>
            </a:r>
            <a:endParaRPr lang="ru-RU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286256"/>
            <a:ext cx="3740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( здоров'я, ім'я,</a:t>
            </a:r>
          </a:p>
          <a:p>
            <a:r>
              <a:rPr lang="uk-UA" sz="3200" b="1" dirty="0" smtClean="0"/>
              <a:t> життя, права, честь, </a:t>
            </a:r>
          </a:p>
          <a:p>
            <a:r>
              <a:rPr lang="uk-UA" sz="3200" b="1" dirty="0" smtClean="0"/>
              <a:t>гідність)</a:t>
            </a:r>
            <a:endParaRPr lang="ru-RU" sz="32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808287" cy="3623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162294" cy="3709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3789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 smtClean="0"/>
              <a:t>Кошти , гроші та цінні</a:t>
            </a:r>
          </a:p>
          <a:p>
            <a:r>
              <a:rPr lang="uk-UA" sz="3200" b="1" u="sng" dirty="0" smtClean="0"/>
              <a:t> папери   (</a:t>
            </a:r>
            <a:r>
              <a:rPr lang="uk-UA" sz="3200" b="1" dirty="0" smtClean="0"/>
              <a:t>облігації, </a:t>
            </a:r>
          </a:p>
          <a:p>
            <a:r>
              <a:rPr lang="uk-UA" sz="3200" b="1" dirty="0" smtClean="0"/>
              <a:t>заставні розписки)</a:t>
            </a:r>
            <a:endParaRPr lang="ru-RU" sz="32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048285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3643338" cy="3594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57884" y="571480"/>
            <a:ext cx="3348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 smtClean="0"/>
              <a:t>Результати </a:t>
            </a:r>
          </a:p>
          <a:p>
            <a:r>
              <a:rPr lang="uk-UA" sz="3200" b="1" u="sng" dirty="0" smtClean="0"/>
              <a:t>поведінки </a:t>
            </a:r>
          </a:p>
          <a:p>
            <a:r>
              <a:rPr lang="uk-UA" sz="3200" b="1" u="sng" dirty="0" smtClean="0"/>
              <a:t>суб'єктів ,процеси 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714884"/>
            <a:ext cx="4169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( </a:t>
            </a:r>
            <a:r>
              <a:rPr lang="uk-UA" sz="3200" b="1" dirty="0" smtClean="0"/>
              <a:t>будівництво будинків, </a:t>
            </a:r>
          </a:p>
          <a:p>
            <a:r>
              <a:rPr lang="uk-UA" sz="3200" b="1" dirty="0" smtClean="0"/>
              <a:t>доріг, ремонт )</a:t>
            </a:r>
            <a:endParaRPr lang="ru-RU" sz="32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30667"/>
          <a:stretch>
            <a:fillRect/>
          </a:stretch>
        </p:blipFill>
        <p:spPr bwMode="auto">
          <a:xfrm>
            <a:off x="571472" y="2357430"/>
            <a:ext cx="7596214" cy="397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8662" y="714356"/>
            <a:ext cx="7648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u="sng" dirty="0" smtClean="0"/>
              <a:t>Стан природних об'єктів  </a:t>
            </a:r>
            <a:r>
              <a:rPr lang="uk-UA" sz="3200" b="1" dirty="0" smtClean="0"/>
              <a:t>( заповідники,</a:t>
            </a:r>
          </a:p>
          <a:p>
            <a:pPr algn="ctr"/>
            <a:r>
              <a:rPr lang="uk-UA" sz="3200" b="1" dirty="0" smtClean="0"/>
              <a:t> заказники, екологічна чистота водосховищ)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Зміст правовідносин</a:t>
            </a: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група – Дати визначення поняттю  “ зміст правовідносин ”.  Назвати сторони правовідносин та встановити зв’язок між ними.</a:t>
            </a: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 група – Пояснити , що є фактичним змістом, а що -  юридичним змістом.</a:t>
            </a: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ІІІ група –  Що є “ суб'єктивним 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правом”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“юридичним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обов'язком”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група -  Визначити зміст суб'єктивного права та зміст юридичних                  обов'язків.</a:t>
            </a: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214950"/>
            <a:ext cx="8624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група  - Назвати види суб'єктивних прав та дати визначення поняттю </a:t>
            </a: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“юридичний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факт”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67" y="571480"/>
            <a:ext cx="84978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3200" b="1" dirty="0" smtClean="0"/>
              <a:t>Зміст правовідносин – </a:t>
            </a:r>
            <a:r>
              <a:rPr lang="uk-UA" sz="3200" dirty="0" smtClean="0"/>
              <a:t>це конкретна поведінка</a:t>
            </a:r>
          </a:p>
          <a:p>
            <a:pPr algn="just"/>
            <a:r>
              <a:rPr lang="uk-UA" sz="3200" dirty="0" smtClean="0"/>
              <a:t> суб'єктів правовідносин та її юридичне  закріплення </a:t>
            </a:r>
          </a:p>
          <a:p>
            <a:pPr algn="just"/>
            <a:r>
              <a:rPr lang="uk-UA" sz="3200" dirty="0" smtClean="0"/>
              <a:t>нормами права у вигляді  суб'єктивних прав та</a:t>
            </a:r>
          </a:p>
          <a:p>
            <a:pPr algn="just"/>
            <a:r>
              <a:rPr lang="uk-UA" sz="3200" dirty="0" smtClean="0"/>
              <a:t> юридичних обов'язків.</a:t>
            </a:r>
            <a:endParaRPr lang="ru-RU" sz="3200" dirty="0"/>
          </a:p>
        </p:txBody>
      </p:sp>
      <p:sp>
        <p:nvSpPr>
          <p:cNvPr id="3" name="Стрелка вправо 2"/>
          <p:cNvSpPr/>
          <p:nvPr/>
        </p:nvSpPr>
        <p:spPr>
          <a:xfrm rot="6945201">
            <a:off x="792319" y="3427999"/>
            <a:ext cx="1905369" cy="25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3518071">
            <a:off x="5868844" y="3394543"/>
            <a:ext cx="1905369" cy="25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5072074"/>
            <a:ext cx="29370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Фактичний зміст</a:t>
            </a:r>
          </a:p>
          <a:p>
            <a:r>
              <a:rPr lang="uk-UA" sz="2800" dirty="0" smtClean="0"/>
              <a:t>(поведінка суб'єктів,</a:t>
            </a:r>
          </a:p>
          <a:p>
            <a:r>
              <a:rPr lang="uk-UA" sz="2800" dirty="0" smtClean="0"/>
              <a:t> їх реальність)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49472" y="4643446"/>
            <a:ext cx="45945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Юридичний зміст</a:t>
            </a:r>
          </a:p>
          <a:p>
            <a:r>
              <a:rPr lang="uk-UA" sz="2800" dirty="0" smtClean="0"/>
              <a:t>(суб'єктивне право і юридичний </a:t>
            </a:r>
          </a:p>
          <a:p>
            <a:r>
              <a:rPr lang="uk-UA" sz="2800" dirty="0" smtClean="0"/>
              <a:t>обов'язок,що закріплений в </a:t>
            </a:r>
          </a:p>
          <a:p>
            <a:r>
              <a:rPr lang="uk-UA" sz="2800" dirty="0" smtClean="0"/>
              <a:t>нормативно-правових актах)</a:t>
            </a:r>
            <a:endParaRPr lang="ru-RU" sz="2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560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Суб'єктивне право </a:t>
            </a:r>
            <a:r>
              <a:rPr lang="uk-UA" sz="3200" dirty="0" smtClean="0"/>
              <a:t>-  вид і міра можливої поведінки</a:t>
            </a:r>
          </a:p>
          <a:p>
            <a:r>
              <a:rPr lang="uk-UA" sz="3200" dirty="0" smtClean="0"/>
              <a:t> суб'єкта, яке охороняється  і гарантується державою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8238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66FF"/>
                </a:solidFill>
              </a:rPr>
              <a:t>Юридичний обов'язок </a:t>
            </a:r>
            <a:r>
              <a:rPr lang="uk-UA" sz="3200" dirty="0" smtClean="0"/>
              <a:t>-  міра належної поведінки </a:t>
            </a:r>
          </a:p>
          <a:p>
            <a:r>
              <a:rPr lang="uk-UA" sz="3200" dirty="0" smtClean="0"/>
              <a:t>суб'єкта права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14620"/>
            <a:ext cx="8239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Зміст суб'єктивного права </a:t>
            </a:r>
            <a:r>
              <a:rPr lang="uk-UA" sz="3200" dirty="0" smtClean="0"/>
              <a:t>– діяльність за своїми </a:t>
            </a:r>
          </a:p>
          <a:p>
            <a:r>
              <a:rPr lang="uk-UA" sz="3200" dirty="0" smtClean="0"/>
              <a:t>бажаннями (відповідно прав люди),звернення до </a:t>
            </a:r>
          </a:p>
          <a:p>
            <a:r>
              <a:rPr lang="uk-UA" sz="3200" dirty="0" smtClean="0"/>
              <a:t>компетентного органу за захистом прав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14818"/>
            <a:ext cx="93794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Зміст юридичних обов'язків -  </a:t>
            </a:r>
            <a:r>
              <a:rPr lang="uk-UA" sz="3200" dirty="0" smtClean="0"/>
              <a:t>необхідність здійснювати </a:t>
            </a:r>
          </a:p>
          <a:p>
            <a:r>
              <a:rPr lang="uk-UA" sz="3200" dirty="0" smtClean="0"/>
              <a:t>певні дії, утримуватися від дій, що суперечить іншим </a:t>
            </a:r>
          </a:p>
          <a:p>
            <a:r>
              <a:rPr lang="uk-UA" sz="3200" dirty="0" smtClean="0"/>
              <a:t>особам 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80782"/>
            <a:ext cx="83038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Види суб'єктивних прав </a:t>
            </a:r>
            <a:r>
              <a:rPr lang="uk-UA" sz="3200" dirty="0" smtClean="0"/>
              <a:t>– громадські, політичні,</a:t>
            </a:r>
          </a:p>
          <a:p>
            <a:r>
              <a:rPr lang="uk-UA" sz="3200" dirty="0" smtClean="0"/>
              <a:t> соціальні, економічні, культурні ,екологічні, сімейні </a:t>
            </a:r>
            <a:endParaRPr lang="ru-RU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1628800"/>
            <a:ext cx="3024336" cy="576064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Склад правовідносин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08920"/>
            <a:ext cx="2520280" cy="432048"/>
          </a:xfrm>
          <a:prstGeom prst="round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Суб'єкти правовідносин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2756105"/>
            <a:ext cx="2448272" cy="432048"/>
          </a:xfrm>
          <a:prstGeom prst="round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Об'єкти правовідносин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731054"/>
            <a:ext cx="2448272" cy="432048"/>
          </a:xfrm>
          <a:prstGeom prst="round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Зміст правовідносин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2204864"/>
            <a:ext cx="0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63688" y="2456892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63688" y="24568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68344" y="24568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827584" y="3794040"/>
            <a:ext cx="208823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</a:t>
            </a:r>
            <a:r>
              <a:rPr lang="uk-UA" sz="2000" b="1" dirty="0" smtClean="0"/>
              <a:t>часники правовідносин</a:t>
            </a:r>
            <a:endParaRPr lang="ru-RU" sz="2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80830" y="3140968"/>
            <a:ext cx="0" cy="653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1500" y="5363063"/>
            <a:ext cx="16921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Фізичні особи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069722" y="5363063"/>
            <a:ext cx="16921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Юридичні особи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flipH="1">
            <a:off x="1043608" y="4730144"/>
            <a:ext cx="828092" cy="499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>
            <a:off x="1871700" y="4730144"/>
            <a:ext cx="900100" cy="499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599892" y="3794040"/>
            <a:ext cx="208823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Матеріальні або нематеріальні блага</a:t>
            </a:r>
            <a:endParaRPr lang="ru-RU" sz="2000" b="1" dirty="0"/>
          </a:p>
        </p:txBody>
      </p:sp>
      <p:cxnSp>
        <p:nvCxnSpPr>
          <p:cNvPr id="27" name="Прямая со стрелкой 26"/>
          <p:cNvCxnSpPr>
            <a:stCxn id="6" idx="2"/>
            <a:endCxn id="25" idx="0"/>
          </p:cNvCxnSpPr>
          <p:nvPr/>
        </p:nvCxnSpPr>
        <p:spPr>
          <a:xfrm>
            <a:off x="4644008" y="3188153"/>
            <a:ext cx="0" cy="60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2"/>
          </p:cNvCxnSpPr>
          <p:nvPr/>
        </p:nvCxnSpPr>
        <p:spPr>
          <a:xfrm>
            <a:off x="7668344" y="3163102"/>
            <a:ext cx="0" cy="321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804248" y="63813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732240" y="5610639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572000" y="5358513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Юридичний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572000" y="6083143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Фактичний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   СКЛАД ПРАВОВІДНОСИН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2154518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14" grpId="0" animBg="1"/>
      <p:bldP spid="15" grpId="0" animBg="1"/>
      <p:bldP spid="25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26" y="116632"/>
            <a:ext cx="7924800" cy="724942"/>
          </a:xfrm>
        </p:spPr>
        <p:txBody>
          <a:bodyPr/>
          <a:lstStyle/>
          <a:p>
            <a:pPr algn="ctr"/>
            <a:r>
              <a:rPr lang="uk-UA" dirty="0" smtClean="0"/>
              <a:t>Юридична задача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97333983"/>
              </p:ext>
            </p:extLst>
          </p:nvPr>
        </p:nvGraphicFramePr>
        <p:xfrm>
          <a:off x="785786" y="785794"/>
          <a:ext cx="7751144" cy="103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5572"/>
                <a:gridCol w="3875572"/>
              </a:tblGrid>
              <a:tr h="23341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Фактичний аспект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Юридичний аспект</a:t>
                      </a:r>
                      <a:endParaRPr lang="ru-RU" sz="2000" dirty="0"/>
                    </a:p>
                  </a:txBody>
                  <a:tcPr/>
                </a:tc>
              </a:tr>
              <a:tr h="495388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Фактична поведінка,</a:t>
                      </a:r>
                      <a:r>
                        <a:rPr lang="uk-UA" baseline="0" dirty="0" smtClean="0"/>
                        <a:t> дії  учасників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Юридичні</a:t>
                      </a:r>
                      <a:r>
                        <a:rPr lang="uk-UA" baseline="0" dirty="0" smtClean="0"/>
                        <a:t> права й обов'язки учасників правовідносин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072291"/>
            <a:ext cx="63367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Розглянемо приклад правовідносин:</a:t>
            </a:r>
          </a:p>
          <a:p>
            <a:r>
              <a:rPr lang="uk-UA" b="1" dirty="0" smtClean="0"/>
              <a:t>Влаштування  на роботу в Держлісгосп</a:t>
            </a:r>
            <a:endParaRPr lang="uk-UA" b="1" dirty="0"/>
          </a:p>
          <a:p>
            <a:r>
              <a:rPr lang="uk-UA" b="1" i="1" dirty="0" smtClean="0">
                <a:solidFill>
                  <a:srgbClr val="00FF00"/>
                </a:solidFill>
              </a:rPr>
              <a:t>Суб'єкти правовідносин: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FF00"/>
                </a:solidFill>
              </a:rPr>
              <a:t>Громадянин (фізична особа)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FF00"/>
                </a:solidFill>
              </a:rPr>
              <a:t>Держлісгосп (юридична особа)</a:t>
            </a:r>
          </a:p>
          <a:p>
            <a:pPr algn="just"/>
            <a:r>
              <a:rPr lang="uk-UA" b="1" i="1" dirty="0" smtClean="0">
                <a:solidFill>
                  <a:srgbClr val="FFCC00"/>
                </a:solidFill>
              </a:rPr>
              <a:t>Об'єкт правовідносин: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CC00"/>
                </a:solidFill>
              </a:rPr>
              <a:t>Право  на працю (особисті немайнові блага)</a:t>
            </a:r>
          </a:p>
          <a:p>
            <a:pPr marL="285750" indent="-285750" algn="just"/>
            <a:endParaRPr lang="uk-UA" b="1" dirty="0" smtClean="0">
              <a:solidFill>
                <a:srgbClr val="FFCC00"/>
              </a:solidFill>
            </a:endParaRPr>
          </a:p>
          <a:p>
            <a:pPr algn="just"/>
            <a:r>
              <a:rPr lang="uk-UA" b="1" i="1" dirty="0" smtClean="0">
                <a:solidFill>
                  <a:srgbClr val="0066FF"/>
                </a:solidFill>
              </a:rPr>
              <a:t>Фактичний аспект змісту правовідносин: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66FF"/>
                </a:solidFill>
              </a:rPr>
              <a:t>працевлаштування</a:t>
            </a:r>
          </a:p>
          <a:p>
            <a:pPr algn="just"/>
            <a:r>
              <a:rPr lang="uk-UA" b="1" i="1" dirty="0" smtClean="0">
                <a:solidFill>
                  <a:srgbClr val="FF00FF"/>
                </a:solidFill>
              </a:rPr>
              <a:t>Юридичний аспект змісту правовідносин: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00FF"/>
                </a:solidFill>
              </a:rPr>
              <a:t>Заява громадянина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00FF"/>
                </a:solidFill>
              </a:rPr>
              <a:t>Складання і підписання  трудового договору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00FF"/>
                </a:solidFill>
              </a:rPr>
              <a:t>Право громадянина отримати інформацію про умови роботи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00FF"/>
                </a:solidFill>
              </a:rPr>
              <a:t>Обов'язок роботодавця ознайомити з аспектами трудової діяльності</a:t>
            </a:r>
            <a:endParaRPr lang="uk-UA" b="1" dirty="0">
              <a:solidFill>
                <a:srgbClr val="FF00FF"/>
              </a:solidFill>
            </a:endParaRPr>
          </a:p>
          <a:p>
            <a:pPr algn="just"/>
            <a:endParaRPr lang="ru-RU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35242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4301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1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1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1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1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1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100"/>
                            </p:stCondLst>
                            <p:childTnLst>
                              <p:par>
                                <p:cTn id="1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6100"/>
                            </p:stCondLst>
                            <p:childTnLst>
                              <p:par>
                                <p:cTn id="1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100"/>
                            </p:stCondLst>
                            <p:childTnLst>
                              <p:par>
                                <p:cTn id="1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100"/>
                            </p:stCondLst>
                            <p:childTnLst>
                              <p:par>
                                <p:cTn id="2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24800" cy="1269656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latin typeface="+mn-lt"/>
              </a:rPr>
              <a:t>3. Підстави виникнення, зміни і припинення правовідносин</a:t>
            </a:r>
            <a:endParaRPr lang="ru-RU" sz="3600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71472" y="1428736"/>
            <a:ext cx="7924800" cy="480628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Життєві обставини, які породжуються, змінюють або припиняють правовідносини, називаються </a:t>
            </a:r>
            <a:r>
              <a:rPr lang="uk-UA" sz="3200" b="1" i="1" dirty="0" smtClean="0"/>
              <a:t>юридичними фактами </a:t>
            </a:r>
          </a:p>
          <a:p>
            <a:endParaRPr lang="uk-UA" sz="3200" b="1" i="1" dirty="0" smtClean="0"/>
          </a:p>
          <a:p>
            <a:endParaRPr lang="ru-RU" sz="32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14810" y="4000504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28926" y="4572008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71802" y="4643446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43570" y="4643446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000232" y="3286124"/>
            <a:ext cx="4536504" cy="6736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Юридичні факти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3042" y="5072074"/>
            <a:ext cx="2232248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Події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5072074"/>
            <a:ext cx="2232248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Дії </a:t>
            </a:r>
          </a:p>
        </p:txBody>
      </p:sp>
    </p:spTree>
    <p:extLst>
      <p:ext uri="{BB962C8B-B14F-4D97-AF65-F5344CB8AC3E}">
        <p14:creationId xmlns:p14="http://schemas.microsoft.com/office/powerpoint/2010/main" xmlns="" val="128547408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-751" y="776"/>
            <a:ext cx="9501217" cy="6855993"/>
            <a:chOff x="-219" y="145"/>
            <a:chExt cx="6244" cy="448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-219" y="145"/>
              <a:ext cx="6244" cy="4482"/>
              <a:chOff x="-44" y="376"/>
              <a:chExt cx="5663" cy="4160"/>
            </a:xfrm>
          </p:grpSpPr>
          <p:sp>
            <p:nvSpPr>
              <p:cNvPr id="5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340" y="1026"/>
                <a:ext cx="4854" cy="290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Puzzle3"/>
              <p:cNvSpPr>
                <a:spLocks noEditPoints="1" noChangeArrowheads="1"/>
              </p:cNvSpPr>
              <p:nvPr/>
            </p:nvSpPr>
            <p:spPr bwMode="auto">
              <a:xfrm>
                <a:off x="2596" y="376"/>
                <a:ext cx="1703" cy="1543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50999"/>
                    </a:srgbClr>
                  </a:gs>
                  <a:gs pos="100000">
                    <a:srgbClr val="99CC00">
                      <a:gamma/>
                      <a:shade val="85098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lIns="96012" tIns="48006" rIns="96012" bIns="48006"/>
              <a:lstStyle/>
              <a:p>
                <a:pPr algn="ctr" eaLnBrk="0" hangingPunct="0"/>
                <a:endParaRPr lang="ru-RU">
                  <a:latin typeface="Arial" charset="0"/>
                </a:endParaRPr>
              </a:p>
            </p:txBody>
          </p:sp>
          <p:sp>
            <p:nvSpPr>
              <p:cNvPr id="7" name="Text Box 25"/>
              <p:cNvSpPr txBox="1">
                <a:spLocks noChangeArrowheads="1"/>
              </p:cNvSpPr>
              <p:nvPr/>
            </p:nvSpPr>
            <p:spPr bwMode="blackWhite">
              <a:xfrm>
                <a:off x="2767" y="766"/>
                <a:ext cx="1315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r>
                  <a:rPr lang="uk-UA" sz="2000" b="1" dirty="0" smtClean="0">
                    <a:solidFill>
                      <a:srgbClr val="FF0000"/>
                    </a:solidFill>
                    <a:latin typeface="Verdana" pitchFamily="34" charset="0"/>
                  </a:rPr>
                  <a:t>З народження</a:t>
                </a:r>
                <a:endParaRPr lang="ru-RU" sz="2000" b="1" dirty="0" smtClean="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" name="Puzzle2"/>
              <p:cNvSpPr>
                <a:spLocks noEditPoints="1" noChangeArrowheads="1"/>
              </p:cNvSpPr>
              <p:nvPr/>
            </p:nvSpPr>
            <p:spPr bwMode="auto">
              <a:xfrm>
                <a:off x="1362" y="2933"/>
                <a:ext cx="2086" cy="1430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3D4A8"/>
                  </a:gs>
                  <a:gs pos="25000">
                    <a:srgbClr val="21D6E0">
                      <a:alpha val="92500"/>
                    </a:srgbClr>
                  </a:gs>
                  <a:gs pos="75000">
                    <a:srgbClr val="0087E6">
                      <a:alpha val="77500"/>
                    </a:srgbClr>
                  </a:gs>
                  <a:gs pos="100000">
                    <a:srgbClr val="005CBF">
                      <a:alpha val="70000"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Text Box 27"/>
              <p:cNvSpPr txBox="1">
                <a:spLocks noChangeArrowheads="1"/>
              </p:cNvSpPr>
              <p:nvPr/>
            </p:nvSpPr>
            <p:spPr bwMode="blackWhite">
              <a:xfrm>
                <a:off x="1745" y="3670"/>
                <a:ext cx="1225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r>
                  <a:rPr lang="uk-UA" sz="2800" b="1" dirty="0" smtClean="0">
                    <a:solidFill>
                      <a:srgbClr val="C00000"/>
                    </a:solidFill>
                    <a:latin typeface="Arial" charset="0"/>
                  </a:rPr>
                  <a:t>З 18 років</a:t>
                </a:r>
              </a:p>
            </p:txBody>
          </p:sp>
          <p:sp>
            <p:nvSpPr>
              <p:cNvPr id="10" name="Puzzle1"/>
              <p:cNvSpPr>
                <a:spLocks noEditPoints="1" noChangeArrowheads="1"/>
              </p:cNvSpPr>
              <p:nvPr/>
            </p:nvSpPr>
            <p:spPr bwMode="auto">
              <a:xfrm>
                <a:off x="1319" y="1676"/>
                <a:ext cx="1959" cy="138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>
                      <a:alpha val="52000"/>
                    </a:srgbClr>
                  </a:gs>
                  <a:gs pos="100000">
                    <a:srgbClr val="F8DD18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lIns="96012" tIns="48006" rIns="96012" bIns="48006"/>
              <a:lstStyle/>
              <a:p>
                <a:pPr algn="ctr" eaLnBrk="0" hangingPunct="0"/>
                <a:r>
                  <a:rPr lang="ru-RU" sz="1700" b="1">
                    <a:solidFill>
                      <a:srgbClr val="284C6A"/>
                    </a:solidFill>
                    <a:latin typeface="Verdana" pitchFamily="34" charset="0"/>
                  </a:rPr>
                  <a:t> </a:t>
                </a:r>
                <a:endParaRPr lang="ru-RU" sz="1200" b="1">
                  <a:solidFill>
                    <a:srgbClr val="284C6A"/>
                  </a:solidFill>
                  <a:latin typeface="Verdana" pitchFamily="34" charset="0"/>
                </a:endParaRPr>
              </a:p>
              <a:p>
                <a:pPr algn="ctr" eaLnBrk="0" hangingPunct="0"/>
                <a:r>
                  <a:rPr lang="ru-RU" sz="1700" b="1">
                    <a:solidFill>
                      <a:srgbClr val="284C6A"/>
                    </a:solidFill>
                    <a:latin typeface="Verdana" pitchFamily="34" charset="0"/>
                  </a:rPr>
                  <a:t> </a:t>
                </a:r>
                <a:endParaRPr lang="uk-UA">
                  <a:latin typeface="Arial" charset="0"/>
                </a:endParaRPr>
              </a:p>
            </p:txBody>
          </p:sp>
          <p:sp>
            <p:nvSpPr>
              <p:cNvPr id="11" name="Text Box 29"/>
              <p:cNvSpPr txBox="1">
                <a:spLocks noChangeArrowheads="1"/>
              </p:cNvSpPr>
              <p:nvPr/>
            </p:nvSpPr>
            <p:spPr bwMode="blackWhite">
              <a:xfrm>
                <a:off x="1234" y="2153"/>
                <a:ext cx="2172" cy="34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endParaRPr lang="uk-UA" sz="200" b="1" dirty="0" smtClean="0">
                  <a:solidFill>
                    <a:srgbClr val="993366"/>
                  </a:solidFill>
                  <a:latin typeface="Verdana" pitchFamily="34" charset="0"/>
                </a:endParaRPr>
              </a:p>
              <a:p>
                <a:pPr algn="ctr" eaLnBrk="0" hangingPunct="0"/>
                <a:endParaRPr lang="uk-UA" sz="200" b="1" dirty="0" smtClean="0">
                  <a:solidFill>
                    <a:srgbClr val="993366"/>
                  </a:solidFill>
                  <a:latin typeface="Verdana" pitchFamily="34" charset="0"/>
                </a:endParaRPr>
              </a:p>
              <a:p>
                <a:pPr algn="ctr" eaLnBrk="0" hangingPunct="0"/>
                <a:endParaRPr lang="uk-UA" sz="200" b="1" dirty="0" smtClean="0">
                  <a:solidFill>
                    <a:srgbClr val="993366"/>
                  </a:solidFill>
                  <a:latin typeface="Verdana" pitchFamily="34" charset="0"/>
                </a:endParaRPr>
              </a:p>
              <a:p>
                <a:pPr algn="ctr" eaLnBrk="0" hangingPunct="0"/>
                <a:endParaRPr lang="uk-UA" sz="200" b="1" dirty="0" smtClean="0">
                  <a:solidFill>
                    <a:srgbClr val="993366"/>
                  </a:solidFill>
                  <a:latin typeface="Verdana" pitchFamily="34" charset="0"/>
                </a:endParaRPr>
              </a:p>
              <a:p>
                <a:pPr algn="ctr" eaLnBrk="0" hangingPunct="0"/>
                <a:r>
                  <a:rPr lang="uk-UA" sz="2400" b="1" dirty="0" err="1" smtClean="0">
                    <a:solidFill>
                      <a:srgbClr val="FF0000"/>
                    </a:solidFill>
                    <a:latin typeface="Verdana" pitchFamily="34" charset="0"/>
                  </a:rPr>
                  <a:t>деліктоздатність</a:t>
                </a:r>
                <a:endParaRPr lang="uk-UA" sz="2400" b="1" dirty="0">
                  <a:solidFill>
                    <a:srgbClr val="FF0000"/>
                  </a:solidFill>
                  <a:latin typeface="Verdana" pitchFamily="34" charset="0"/>
                </a:endParaRPr>
              </a:p>
              <a:p>
                <a:pPr algn="ctr" eaLnBrk="0" hangingPunct="0"/>
                <a:endParaRPr lang="uk-UA" sz="1600" b="1" dirty="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Puzzle4"/>
              <p:cNvSpPr>
                <a:spLocks noEditPoints="1" noChangeArrowheads="1"/>
              </p:cNvSpPr>
              <p:nvPr/>
            </p:nvSpPr>
            <p:spPr bwMode="auto">
              <a:xfrm>
                <a:off x="2809" y="2369"/>
                <a:ext cx="1405" cy="1864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00FF">
                      <a:alpha val="25000"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Text Box 31"/>
              <p:cNvSpPr txBox="1">
                <a:spLocks noChangeArrowheads="1"/>
              </p:cNvSpPr>
              <p:nvPr/>
            </p:nvSpPr>
            <p:spPr bwMode="blackWhite">
              <a:xfrm>
                <a:off x="2724" y="2846"/>
                <a:ext cx="1746" cy="56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r>
                  <a:rPr lang="uk-UA" sz="2000" b="1" dirty="0" smtClean="0">
                    <a:solidFill>
                      <a:srgbClr val="C00000"/>
                    </a:solidFill>
                    <a:latin typeface="Verdana" pitchFamily="34" charset="0"/>
                  </a:rPr>
                  <a:t>Відповідальність за вчинки</a:t>
                </a:r>
                <a:endParaRPr lang="ru-RU" sz="2000" b="1" dirty="0">
                  <a:solidFill>
                    <a:srgbClr val="C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Puzzle3"/>
              <p:cNvSpPr>
                <a:spLocks noEditPoints="1" noChangeArrowheads="1"/>
              </p:cNvSpPr>
              <p:nvPr/>
            </p:nvSpPr>
            <p:spPr bwMode="auto">
              <a:xfrm>
                <a:off x="3704" y="852"/>
                <a:ext cx="1575" cy="1690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FF"/>
                  </a:gs>
                  <a:gs pos="100000">
                    <a:srgbClr val="CC00FF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Text Box 33"/>
              <p:cNvSpPr txBox="1">
                <a:spLocks noChangeArrowheads="1"/>
              </p:cNvSpPr>
              <p:nvPr/>
            </p:nvSpPr>
            <p:spPr bwMode="blackWhite">
              <a:xfrm>
                <a:off x="3874" y="1459"/>
                <a:ext cx="1134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r>
                  <a:rPr lang="uk-UA" sz="2800" b="1" dirty="0" smtClean="0">
                    <a:solidFill>
                      <a:srgbClr val="FF0000"/>
                    </a:solidFill>
                    <a:latin typeface="Arial" charset="0"/>
                  </a:rPr>
                  <a:t>Рішення суду</a:t>
                </a:r>
                <a:endParaRPr lang="uk-UA" sz="28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6" name="Puzzle2"/>
              <p:cNvSpPr>
                <a:spLocks noEditPoints="1" noChangeArrowheads="1"/>
              </p:cNvSpPr>
              <p:nvPr/>
            </p:nvSpPr>
            <p:spPr bwMode="auto">
              <a:xfrm>
                <a:off x="3533" y="2976"/>
                <a:ext cx="2086" cy="1560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FF">
                      <a:alpha val="75000"/>
                    </a:srgbClr>
                  </a:gs>
                  <a:gs pos="100000">
                    <a:srgbClr val="FF7C80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Text Box 35"/>
              <p:cNvSpPr txBox="1">
                <a:spLocks noChangeArrowheads="1"/>
              </p:cNvSpPr>
              <p:nvPr/>
            </p:nvSpPr>
            <p:spPr bwMode="blackWhite">
              <a:xfrm>
                <a:off x="3686" y="3800"/>
                <a:ext cx="1721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r>
                  <a:rPr lang="uk-UA" sz="2800" b="1" dirty="0" smtClean="0">
                    <a:solidFill>
                      <a:srgbClr val="C00000"/>
                    </a:solidFill>
                    <a:latin typeface="Arial" charset="0"/>
                  </a:rPr>
                  <a:t>недієздатність</a:t>
                </a:r>
                <a:endParaRPr lang="uk-UA" sz="28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8" name="Puzzle1"/>
              <p:cNvSpPr>
                <a:spLocks noEditPoints="1" noChangeArrowheads="1"/>
              </p:cNvSpPr>
              <p:nvPr/>
            </p:nvSpPr>
            <p:spPr bwMode="auto">
              <a:xfrm>
                <a:off x="169" y="722"/>
                <a:ext cx="2086" cy="1344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>
                      <a:alpha val="57001"/>
                    </a:srgbClr>
                  </a:gs>
                  <a:gs pos="100000">
                    <a:srgbClr val="99CC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Puzzle4"/>
              <p:cNvSpPr>
                <a:spLocks noEditPoints="1" noChangeArrowheads="1"/>
              </p:cNvSpPr>
              <p:nvPr/>
            </p:nvSpPr>
            <p:spPr bwMode="auto">
              <a:xfrm>
                <a:off x="42" y="2239"/>
                <a:ext cx="1490" cy="1994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00"/>
                  </a:gs>
                  <a:gs pos="100000">
                    <a:srgbClr val="F8DD18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39"/>
              <p:cNvSpPr txBox="1">
                <a:spLocks noChangeArrowheads="1"/>
              </p:cNvSpPr>
              <p:nvPr/>
            </p:nvSpPr>
            <p:spPr bwMode="blackWhite">
              <a:xfrm>
                <a:off x="-44" y="2716"/>
                <a:ext cx="1746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endParaRPr lang="uk-UA" sz="1200" dirty="0">
                  <a:latin typeface="Arial" charset="0"/>
                </a:endParaRPr>
              </a:p>
              <a:p>
                <a:pPr algn="ctr" eaLnBrk="0" hangingPunct="0"/>
                <a:r>
                  <a:rPr lang="uk-UA" sz="3200" b="1" dirty="0" smtClean="0">
                    <a:solidFill>
                      <a:srgbClr val="FF0000"/>
                    </a:solidFill>
                    <a:latin typeface="Arial" charset="0"/>
                  </a:rPr>
                  <a:t>дієздатність</a:t>
                </a:r>
                <a:endParaRPr lang="uk-UA" sz="32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4" name="Text Box 40"/>
            <p:cNvSpPr txBox="1">
              <a:spLocks noChangeArrowheads="1"/>
            </p:cNvSpPr>
            <p:nvPr/>
          </p:nvSpPr>
          <p:spPr bwMode="auto">
            <a:xfrm>
              <a:off x="16" y="985"/>
              <a:ext cx="2300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3200" b="1" dirty="0" smtClean="0">
                  <a:solidFill>
                    <a:srgbClr val="FF0000"/>
                  </a:solidFill>
                  <a:latin typeface="Arial" charset="0"/>
                </a:rPr>
                <a:t>правоздатність</a:t>
              </a:r>
              <a:endParaRPr lang="uk-UA" sz="3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0"/>
            <a:ext cx="4907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Юридичні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пазли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785794"/>
            <a:ext cx="2643206" cy="6429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Юридична дія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29256" y="785794"/>
            <a:ext cx="2643206" cy="6429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2643182"/>
            <a:ext cx="1571636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Неправомірна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643182"/>
            <a:ext cx="1428728" cy="571504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Правомірна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2500306"/>
            <a:ext cx="1428728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Відносна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2500306"/>
            <a:ext cx="1428728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Абсолютна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14287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Юридичний акт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4143380"/>
            <a:ext cx="14287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Поступок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4143380"/>
            <a:ext cx="1428728" cy="571504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Проступок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4143380"/>
            <a:ext cx="1428728" cy="571504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Злочин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9286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Юридична подія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785786" y="200024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572530" y="199944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501488" y="199944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073124" y="185657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43704" y="364252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643836" y="3358356"/>
            <a:ext cx="714380" cy="56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394067" y="3536951"/>
            <a:ext cx="857256" cy="35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1" idx="0"/>
          </p:cNvCxnSpPr>
          <p:nvPr/>
        </p:nvCxnSpPr>
        <p:spPr>
          <a:xfrm>
            <a:off x="3930646" y="2857496"/>
            <a:ext cx="2570164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7158" y="5857892"/>
            <a:ext cx="819322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Юридичні події </a:t>
            </a:r>
            <a:r>
              <a:rPr lang="uk-UA" sz="2400" dirty="0"/>
              <a:t>— </a:t>
            </a:r>
            <a:r>
              <a:rPr lang="uk-UA" sz="2400" i="1" dirty="0"/>
              <a:t>це такі обставини, які породжують, змінюють або припиняють правовідносини незалежно від волі людей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4929198"/>
            <a:ext cx="821537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Юридичні дії —</a:t>
            </a:r>
            <a:r>
              <a:rPr lang="uk-UA" sz="2400" dirty="0"/>
              <a:t> це </a:t>
            </a:r>
            <a:r>
              <a:rPr lang="uk-UA" sz="2400" i="1" dirty="0"/>
              <a:t>факти, які породжують, змінюють або припиняють правовідносини на основі волевиявлення людей</a:t>
            </a:r>
            <a:r>
              <a:rPr lang="uk-UA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19322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Юридичні події </a:t>
            </a:r>
            <a:r>
              <a:rPr lang="uk-UA" sz="2400" dirty="0"/>
              <a:t>— </a:t>
            </a:r>
            <a:r>
              <a:rPr lang="uk-UA" sz="2400" i="1" dirty="0"/>
              <a:t>це такі обставини, які породжують, змінюють або припиняють правовідносини незалежно від волі людей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143512"/>
            <a:ext cx="7998465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Юридичні дії —</a:t>
            </a:r>
            <a:r>
              <a:rPr lang="uk-UA" sz="2400" dirty="0"/>
              <a:t> це </a:t>
            </a:r>
            <a:r>
              <a:rPr lang="uk-UA" sz="2400" i="1" dirty="0"/>
              <a:t>факти, які породжують, змінюють або припиняють правовідносини на основі волевиявлення людей</a:t>
            </a:r>
            <a:r>
              <a:rPr lang="uk-UA" sz="2400" dirty="0" smtClean="0"/>
              <a:t>. 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2857520" cy="309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31819" t="18277" r="34090" b="20038"/>
          <a:stretch>
            <a:fillRect/>
          </a:stretch>
        </p:blipFill>
        <p:spPr bwMode="auto">
          <a:xfrm>
            <a:off x="7215206" y="2428868"/>
            <a:ext cx="115094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2000240"/>
            <a:ext cx="3405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Bookman Old Style" pitchFamily="18" charset="0"/>
              </a:rPr>
              <a:t>Юридичний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Bookman Old Style" pitchFamily="18" charset="0"/>
              </a:rPr>
              <a:t>факт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652934"/>
          </a:xfrm>
        </p:spPr>
        <p:txBody>
          <a:bodyPr/>
          <a:lstStyle/>
          <a:p>
            <a:pPr algn="ctr"/>
            <a:r>
              <a:rPr lang="uk-UA" dirty="0" smtClean="0"/>
              <a:t>Юридичний лік без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79"/>
            <a:ext cx="3577499" cy="2227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00010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i="1" dirty="0" smtClean="0"/>
              <a:t>Проаналізуйте наведені ситуації та визначте, чи виникають у них правові відносини; з'ясуйте склад правовідносин (суб'єкти, об'єкти, зміст правовідносин)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3200" dirty="0" smtClean="0"/>
              <a:t>Хлопець відмовився прибрати у своїй кімнаті, незважаючи на вимоги батьків;</a:t>
            </a:r>
          </a:p>
        </p:txBody>
      </p:sp>
    </p:spTree>
    <p:extLst>
      <p:ext uri="{BB962C8B-B14F-4D97-AF65-F5344CB8AC3E}">
        <p14:creationId xmlns:p14="http://schemas.microsoft.com/office/powerpoint/2010/main" xmlns="" val="27339168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807249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i="1" dirty="0" smtClean="0"/>
          </a:p>
          <a:p>
            <a:pPr marL="457200" indent="-457200" algn="just"/>
            <a:r>
              <a:rPr lang="uk-UA" sz="3200" dirty="0" smtClean="0"/>
              <a:t>2. Студент влаштувався на роботу в приватну фірму</a:t>
            </a:r>
          </a:p>
          <a:p>
            <a:pPr marL="457200" indent="-457200" algn="just"/>
            <a:endParaRPr lang="uk-UA" sz="3200" dirty="0" smtClean="0"/>
          </a:p>
          <a:p>
            <a:pPr marL="457200" indent="-457200" algn="just"/>
            <a:endParaRPr lang="uk-UA" sz="3200" dirty="0" smtClean="0"/>
          </a:p>
          <a:p>
            <a:pPr marL="457200" indent="-457200" algn="just">
              <a:buFont typeface="+mj-lt"/>
              <a:buAutoNum type="arabicPeriod"/>
            </a:pPr>
            <a:endParaRPr lang="uk-UA" sz="3200" dirty="0" smtClean="0"/>
          </a:p>
          <a:p>
            <a:pPr marL="457200" indent="-457200" algn="just">
              <a:buFont typeface="+mj-lt"/>
              <a:buAutoNum type="arabicPeriod"/>
            </a:pPr>
            <a:endParaRPr lang="uk-UA" sz="3200" dirty="0" smtClean="0"/>
          </a:p>
          <a:p>
            <a:pPr marL="457200" indent="-457200" algn="just">
              <a:buFont typeface="+mj-lt"/>
              <a:buAutoNum type="arabicPeriod"/>
            </a:pPr>
            <a:endParaRPr lang="uk-UA" sz="3200" dirty="0" smtClean="0"/>
          </a:p>
          <a:p>
            <a:pPr marL="457200" indent="-457200" algn="just"/>
            <a:endParaRPr lang="uk-UA" sz="3200" dirty="0" smtClean="0"/>
          </a:p>
          <a:p>
            <a:pPr marL="457200" indent="-457200" algn="just">
              <a:buFont typeface="+mj-lt"/>
              <a:buAutoNum type="arabicPeriod"/>
            </a:pPr>
            <a:endParaRPr lang="uk-UA" sz="3200" dirty="0" smtClean="0"/>
          </a:p>
          <a:p>
            <a:pPr marL="457200" indent="-457200" algn="just"/>
            <a:r>
              <a:rPr lang="uk-UA" sz="3200" dirty="0" smtClean="0"/>
              <a:t>3. Учениця надіслала власні вірші до редакції журналу, які були надруковані.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8125" t="12500" r="4062" b="12500"/>
          <a:stretch>
            <a:fillRect/>
          </a:stretch>
        </p:blipFill>
        <p:spPr bwMode="auto">
          <a:xfrm>
            <a:off x="428596" y="1714488"/>
            <a:ext cx="3286148" cy="2375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4666" r="16740" b="17224"/>
          <a:stretch>
            <a:fillRect/>
          </a:stretch>
        </p:blipFill>
        <p:spPr bwMode="auto">
          <a:xfrm>
            <a:off x="5572132" y="1961459"/>
            <a:ext cx="3071834" cy="2896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928670"/>
            <a:ext cx="7454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dirty="0" smtClean="0">
              <a:latin typeface="Bookman Old Style" pitchFamily="18" charset="0"/>
            </a:endParaRPr>
          </a:p>
          <a:p>
            <a:pPr algn="ctr"/>
            <a:r>
              <a:rPr lang="uk-UA" sz="3600" dirty="0" smtClean="0">
                <a:latin typeface="Bookman Old Style" pitchFamily="18" charset="0"/>
              </a:rPr>
              <a:t>Домашнє завдання: </a:t>
            </a:r>
            <a:endParaRPr lang="en-US" sz="3600" dirty="0" smtClean="0">
              <a:latin typeface="Bookman Old Style" pitchFamily="18" charset="0"/>
            </a:endParaRPr>
          </a:p>
          <a:p>
            <a:pPr algn="ctr"/>
            <a:endParaRPr lang="uk-UA" sz="3600" dirty="0" smtClean="0">
              <a:latin typeface="Bookman Old Style" pitchFamily="18" charset="0"/>
            </a:endParaRPr>
          </a:p>
          <a:p>
            <a:pPr algn="ctr"/>
            <a:r>
              <a:rPr lang="uk-UA" sz="3600" dirty="0" smtClean="0">
                <a:latin typeface="Bookman Old Style" pitchFamily="18" charset="0"/>
              </a:rPr>
              <a:t>опрацювати </a:t>
            </a:r>
            <a:r>
              <a:rPr lang="en-US" sz="3600" dirty="0" smtClean="0">
                <a:latin typeface="Bookman Old Style" pitchFamily="18" charset="0"/>
              </a:rPr>
              <a:t>§</a:t>
            </a:r>
            <a:r>
              <a:rPr lang="uk-UA" sz="3600" dirty="0" smtClean="0">
                <a:latin typeface="Bookman Old Style" pitchFamily="18" charset="0"/>
              </a:rPr>
              <a:t> 9-10 с. 118 –122</a:t>
            </a:r>
            <a:endParaRPr lang="en-US" sz="3600" dirty="0" smtClean="0">
              <a:latin typeface="Bookman Old Style" pitchFamily="18" charset="0"/>
            </a:endParaRPr>
          </a:p>
          <a:p>
            <a:pPr algn="ctr"/>
            <a:r>
              <a:rPr lang="uk-UA" sz="3600" dirty="0" smtClean="0">
                <a:latin typeface="Bookman Old Style" pitchFamily="18" charset="0"/>
              </a:rPr>
              <a:t>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438" t="12500" r="22656" b="12499"/>
          <a:stretch>
            <a:fillRect/>
          </a:stretch>
        </p:blipFill>
        <p:spPr bwMode="auto">
          <a:xfrm>
            <a:off x="357158" y="214290"/>
            <a:ext cx="1643074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3857628"/>
            <a:ext cx="4642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816" y="1148928"/>
            <a:ext cx="2464032" cy="184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50139" y="188640"/>
            <a:ext cx="7924800" cy="796950"/>
          </a:xfrm>
        </p:spPr>
        <p:txBody>
          <a:bodyPr/>
          <a:lstStyle/>
          <a:p>
            <a:pPr algn="ctr"/>
            <a:r>
              <a:rPr lang="uk-UA" sz="4000" dirty="0" smtClean="0"/>
              <a:t>Ю р и д и ч н і    П о д і ї </a:t>
            </a:r>
            <a:endParaRPr lang="ru-RU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9" y="1196752"/>
            <a:ext cx="183237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451630"/>
            <a:ext cx="1863147" cy="186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31" y="3262568"/>
            <a:ext cx="269176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83232" y="5589240"/>
            <a:ext cx="819322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Юридичні події </a:t>
            </a:r>
            <a:r>
              <a:rPr lang="uk-UA" sz="2400" dirty="0"/>
              <a:t>— </a:t>
            </a:r>
            <a:r>
              <a:rPr lang="uk-UA" sz="2400" i="1" dirty="0"/>
              <a:t>це такі обставини, які породжують, змінюють або припиняють правовідносини незалежно від волі людей</a:t>
            </a:r>
            <a:r>
              <a:rPr lang="uk-UA" sz="2400" dirty="0"/>
              <a:t> </a:t>
            </a:r>
            <a:endParaRPr lang="ru-RU" sz="2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423" y="1148928"/>
            <a:ext cx="2902033" cy="19200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451632"/>
            <a:ext cx="2462015" cy="18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7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dirty="0" smtClean="0"/>
              <a:t>Ю р и д и ч н і   Д і ї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359" y="3544884"/>
            <a:ext cx="1887929" cy="151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74774"/>
            <a:ext cx="2290881" cy="153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576645"/>
            <a:ext cx="2597866" cy="1818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76645"/>
            <a:ext cx="1790700" cy="1314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8296" y="1362332"/>
            <a:ext cx="2619375" cy="1743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5445224"/>
            <a:ext cx="7998465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Юридичні дії —</a:t>
            </a:r>
            <a:r>
              <a:rPr lang="uk-UA" sz="2400" dirty="0"/>
              <a:t> це </a:t>
            </a:r>
            <a:r>
              <a:rPr lang="uk-UA" sz="2400" i="1" dirty="0"/>
              <a:t>факти, які породжують, змінюють або припиняють правовідносини на основі волевиявлення людей</a:t>
            </a:r>
            <a:r>
              <a:rPr lang="uk-UA" sz="2400" dirty="0" smtClean="0"/>
              <a:t>. Поділяються на правомірні та неправомірні.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570907"/>
            <a:ext cx="2196349" cy="14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8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-3043" y="0"/>
            <a:ext cx="8790604" cy="6358849"/>
            <a:chOff x="-221" y="145"/>
            <a:chExt cx="5777" cy="4157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-221" y="145"/>
              <a:ext cx="5777" cy="4157"/>
              <a:chOff x="-44" y="376"/>
              <a:chExt cx="5238" cy="3858"/>
            </a:xfrm>
          </p:grpSpPr>
          <p:sp>
            <p:nvSpPr>
              <p:cNvPr id="25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340" y="1026"/>
                <a:ext cx="4854" cy="290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Puzzle3"/>
              <p:cNvSpPr>
                <a:spLocks noEditPoints="1" noChangeArrowheads="1"/>
              </p:cNvSpPr>
              <p:nvPr/>
            </p:nvSpPr>
            <p:spPr bwMode="auto">
              <a:xfrm>
                <a:off x="1831" y="376"/>
                <a:ext cx="1575" cy="1543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50999"/>
                    </a:srgbClr>
                  </a:gs>
                  <a:gs pos="100000">
                    <a:srgbClr val="99CC00">
                      <a:gamma/>
                      <a:shade val="85098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lIns="96012" tIns="48006" rIns="96012" bIns="48006"/>
              <a:lstStyle/>
              <a:p>
                <a:pPr algn="ctr" eaLnBrk="0" hangingPunct="0"/>
                <a:endParaRPr lang="ru-RU">
                  <a:latin typeface="Arial" charset="0"/>
                </a:endParaRP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blackWhite">
              <a:xfrm>
                <a:off x="2001" y="723"/>
                <a:ext cx="1315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r>
                  <a:rPr lang="uk-UA" sz="2000" b="1" dirty="0" smtClean="0">
                    <a:solidFill>
                      <a:srgbClr val="FF0000"/>
                    </a:solidFill>
                    <a:latin typeface="Verdana" pitchFamily="34" charset="0"/>
                  </a:rPr>
                  <a:t>З народження</a:t>
                </a:r>
                <a:endParaRPr lang="ru-RU" sz="2000" b="1" dirty="0" smtClean="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Puzzle2"/>
              <p:cNvSpPr>
                <a:spLocks noEditPoints="1" noChangeArrowheads="1"/>
              </p:cNvSpPr>
              <p:nvPr/>
            </p:nvSpPr>
            <p:spPr bwMode="auto">
              <a:xfrm>
                <a:off x="1064" y="2327"/>
                <a:ext cx="2086" cy="1430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3D4A8"/>
                  </a:gs>
                  <a:gs pos="25000">
                    <a:srgbClr val="21D6E0">
                      <a:alpha val="92500"/>
                    </a:srgbClr>
                  </a:gs>
                  <a:gs pos="75000">
                    <a:srgbClr val="0087E6">
                      <a:alpha val="77500"/>
                    </a:srgbClr>
                  </a:gs>
                  <a:gs pos="100000">
                    <a:srgbClr val="005CBF">
                      <a:alpha val="70000"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blackWhite">
              <a:xfrm>
                <a:off x="1575" y="3020"/>
                <a:ext cx="1225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r>
                  <a:rPr lang="uk-UA" sz="2800" b="1" dirty="0" smtClean="0">
                    <a:solidFill>
                      <a:srgbClr val="C00000"/>
                    </a:solidFill>
                    <a:latin typeface="Arial" charset="0"/>
                  </a:rPr>
                  <a:t>З 18 років</a:t>
                </a:r>
              </a:p>
            </p:txBody>
          </p:sp>
          <p:sp>
            <p:nvSpPr>
              <p:cNvPr id="38" name="Puzzle1"/>
              <p:cNvSpPr>
                <a:spLocks noEditPoints="1" noChangeArrowheads="1"/>
              </p:cNvSpPr>
              <p:nvPr/>
            </p:nvSpPr>
            <p:spPr bwMode="auto">
              <a:xfrm>
                <a:off x="169" y="722"/>
                <a:ext cx="2258" cy="1258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>
                      <a:alpha val="57001"/>
                    </a:srgbClr>
                  </a:gs>
                  <a:gs pos="100000">
                    <a:srgbClr val="99CC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Puzzle4"/>
              <p:cNvSpPr>
                <a:spLocks noEditPoints="1" noChangeArrowheads="1"/>
              </p:cNvSpPr>
              <p:nvPr/>
            </p:nvSpPr>
            <p:spPr bwMode="auto">
              <a:xfrm>
                <a:off x="85" y="2240"/>
                <a:ext cx="1490" cy="1994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00"/>
                  </a:gs>
                  <a:gs pos="100000">
                    <a:srgbClr val="F8DD18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Text Box 39"/>
              <p:cNvSpPr txBox="1">
                <a:spLocks noChangeArrowheads="1"/>
              </p:cNvSpPr>
              <p:nvPr/>
            </p:nvSpPr>
            <p:spPr bwMode="blackWhite">
              <a:xfrm>
                <a:off x="-44" y="2716"/>
                <a:ext cx="1746" cy="34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6012" tIns="48006" rIns="96012" bIns="48006">
                <a:flatTx/>
              </a:bodyPr>
              <a:lstStyle/>
              <a:p>
                <a:pPr algn="ctr" eaLnBrk="0" hangingPunct="0"/>
                <a:endParaRPr lang="uk-UA" sz="1200" dirty="0">
                  <a:latin typeface="Arial" charset="0"/>
                </a:endParaRPr>
              </a:p>
              <a:p>
                <a:pPr algn="ctr" eaLnBrk="0" hangingPunct="0"/>
                <a:r>
                  <a:rPr lang="uk-UA" sz="3200" b="1" dirty="0" smtClean="0">
                    <a:solidFill>
                      <a:srgbClr val="FF0000"/>
                    </a:solidFill>
                    <a:latin typeface="Arial" charset="0"/>
                  </a:rPr>
                  <a:t>дієздатність</a:t>
                </a:r>
                <a:endParaRPr lang="uk-UA" sz="32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6" y="985"/>
              <a:ext cx="2300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3200" b="1" dirty="0" smtClean="0">
                  <a:solidFill>
                    <a:srgbClr val="FF0000"/>
                  </a:solidFill>
                  <a:latin typeface="Arial" charset="0"/>
                </a:rPr>
                <a:t>правоздатність</a:t>
              </a:r>
              <a:endParaRPr lang="uk-UA" sz="3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929058" y="2714620"/>
            <a:ext cx="53928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Правосуб'єктність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особи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00034" y="1071546"/>
            <a:ext cx="8644376" cy="5071127"/>
            <a:chOff x="340" y="852"/>
            <a:chExt cx="5149" cy="3077"/>
          </a:xfrm>
        </p:grpSpPr>
        <p:sp>
          <p:nvSpPr>
            <p:cNvPr id="5" name="AutoShape 23"/>
            <p:cNvSpPr>
              <a:spLocks noChangeAspect="1" noChangeArrowheads="1"/>
            </p:cNvSpPr>
            <p:nvPr/>
          </p:nvSpPr>
          <p:spPr bwMode="auto">
            <a:xfrm>
              <a:off x="340" y="1026"/>
              <a:ext cx="4854" cy="290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Puzzle1"/>
            <p:cNvSpPr>
              <a:spLocks noEditPoints="1" noChangeArrowheads="1"/>
            </p:cNvSpPr>
            <p:nvPr/>
          </p:nvSpPr>
          <p:spPr bwMode="auto">
            <a:xfrm>
              <a:off x="1105" y="895"/>
              <a:ext cx="1916" cy="1257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>
                    <a:alpha val="52000"/>
                  </a:srgbClr>
                </a:gs>
                <a:gs pos="100000">
                  <a:srgbClr val="F8DD18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96012" tIns="48006" rIns="96012" bIns="48006"/>
            <a:lstStyle/>
            <a:p>
              <a:pPr algn="ctr" eaLnBrk="0" hangingPunct="0"/>
              <a:r>
                <a:rPr lang="ru-RU" sz="1700" b="1">
                  <a:solidFill>
                    <a:srgbClr val="284C6A"/>
                  </a:solidFill>
                  <a:latin typeface="Verdana" pitchFamily="34" charset="0"/>
                </a:rPr>
                <a:t> </a:t>
              </a:r>
              <a:endParaRPr lang="ru-RU" sz="1200" b="1">
                <a:solidFill>
                  <a:srgbClr val="284C6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sz="1700" b="1">
                  <a:solidFill>
                    <a:srgbClr val="284C6A"/>
                  </a:solidFill>
                  <a:latin typeface="Verdana" pitchFamily="34" charset="0"/>
                </a:rPr>
                <a:t> </a:t>
              </a:r>
              <a:endParaRPr lang="uk-UA">
                <a:latin typeface="Arial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blackWhite">
            <a:xfrm>
              <a:off x="977" y="1372"/>
              <a:ext cx="21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6012" tIns="48006" rIns="96012" bIns="48006">
              <a:flatTx/>
            </a:bodyPr>
            <a:lstStyle/>
            <a:p>
              <a:pPr algn="ctr" eaLnBrk="0" hangingPunct="0"/>
              <a:endParaRPr lang="uk-UA" sz="200" b="1" dirty="0" smtClean="0">
                <a:solidFill>
                  <a:srgbClr val="993366"/>
                </a:solidFill>
                <a:latin typeface="Verdana" pitchFamily="34" charset="0"/>
              </a:endParaRPr>
            </a:p>
            <a:p>
              <a:pPr algn="ctr" eaLnBrk="0" hangingPunct="0"/>
              <a:endParaRPr lang="uk-UA" sz="200" b="1" dirty="0" smtClean="0">
                <a:solidFill>
                  <a:srgbClr val="993366"/>
                </a:solidFill>
                <a:latin typeface="Verdana" pitchFamily="34" charset="0"/>
              </a:endParaRPr>
            </a:p>
            <a:p>
              <a:pPr algn="ctr" eaLnBrk="0" hangingPunct="0"/>
              <a:endParaRPr lang="uk-UA" sz="200" b="1" dirty="0" smtClean="0">
                <a:solidFill>
                  <a:srgbClr val="993366"/>
                </a:solidFill>
                <a:latin typeface="Verdana" pitchFamily="34" charset="0"/>
              </a:endParaRPr>
            </a:p>
            <a:p>
              <a:pPr algn="ctr" eaLnBrk="0" hangingPunct="0"/>
              <a:endParaRPr lang="uk-UA" sz="200" b="1" dirty="0" smtClean="0">
                <a:solidFill>
                  <a:srgbClr val="993366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uk-UA" sz="2400" b="1" dirty="0" err="1" smtClean="0">
                  <a:solidFill>
                    <a:srgbClr val="FF0000"/>
                  </a:solidFill>
                  <a:latin typeface="Verdana" pitchFamily="34" charset="0"/>
                </a:rPr>
                <a:t>деліктоздатність</a:t>
              </a:r>
              <a:endParaRPr lang="uk-UA" sz="2400" b="1" dirty="0">
                <a:solidFill>
                  <a:srgbClr val="FF0000"/>
                </a:solidFill>
                <a:latin typeface="Verdana" pitchFamily="34" charset="0"/>
              </a:endParaRPr>
            </a:p>
            <a:p>
              <a:pPr algn="ctr" eaLnBrk="0" hangingPunct="0"/>
              <a:endParaRPr lang="uk-UA" sz="16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1445" y="1675"/>
              <a:ext cx="1277" cy="195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6600FF">
                    <a:alpha val="25000"/>
                  </a:srgbClr>
                </a:gs>
                <a:gs pos="100000">
                  <a:srgbClr val="9966FF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blackWhite">
            <a:xfrm>
              <a:off x="1190" y="2109"/>
              <a:ext cx="1746" cy="5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6012" tIns="48006" rIns="96012" bIns="48006">
              <a:flatTx/>
            </a:bodyPr>
            <a:lstStyle/>
            <a:p>
              <a:pPr algn="ctr" eaLnBrk="0" hangingPunct="0"/>
              <a:r>
                <a:rPr lang="uk-UA" sz="2000" b="1" dirty="0" smtClean="0">
                  <a:solidFill>
                    <a:srgbClr val="C00000"/>
                  </a:solidFill>
                  <a:latin typeface="Verdana" pitchFamily="34" charset="0"/>
                </a:rPr>
                <a:t>Відповідальність за вчинки</a:t>
              </a:r>
              <a:endParaRPr lang="ru-RU" sz="2000" b="1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  <p:sp>
          <p:nvSpPr>
            <p:cNvPr id="14" name="Puzzle3"/>
            <p:cNvSpPr>
              <a:spLocks noEditPoints="1" noChangeArrowheads="1"/>
            </p:cNvSpPr>
            <p:nvPr/>
          </p:nvSpPr>
          <p:spPr bwMode="auto">
            <a:xfrm>
              <a:off x="3704" y="852"/>
              <a:ext cx="1444" cy="1691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rgbClr val="CC00FF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blackWhite">
            <a:xfrm>
              <a:off x="3874" y="1459"/>
              <a:ext cx="1134" cy="3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6012" tIns="48006" rIns="96012" bIns="48006">
              <a:flatTx/>
            </a:bodyPr>
            <a:lstStyle/>
            <a:p>
              <a:pPr algn="ctr" eaLnBrk="0" hangingPunct="0"/>
              <a:r>
                <a:rPr lang="uk-UA" sz="2800" b="1" dirty="0" smtClean="0">
                  <a:solidFill>
                    <a:srgbClr val="FF0000"/>
                  </a:solidFill>
                  <a:latin typeface="Arial" charset="0"/>
                </a:rPr>
                <a:t>Рішення суду</a:t>
              </a:r>
              <a:endParaRPr lang="uk-UA" sz="2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6" name="Puzzle2"/>
            <p:cNvSpPr>
              <a:spLocks noEditPoints="1" noChangeArrowheads="1"/>
            </p:cNvSpPr>
            <p:nvPr/>
          </p:nvSpPr>
          <p:spPr bwMode="auto">
            <a:xfrm>
              <a:off x="3403" y="2109"/>
              <a:ext cx="2086" cy="156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66FF">
                    <a:alpha val="75000"/>
                  </a:srgbClr>
                </a:gs>
                <a:gs pos="100000">
                  <a:srgbClr val="FF7C8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blackWhite">
            <a:xfrm>
              <a:off x="3574" y="2716"/>
              <a:ext cx="1721" cy="3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6012" tIns="48006" rIns="96012" bIns="48006">
              <a:flatTx/>
            </a:bodyPr>
            <a:lstStyle/>
            <a:p>
              <a:pPr algn="ctr" eaLnBrk="0" hangingPunct="0"/>
              <a:r>
                <a:rPr lang="uk-UA" sz="2800" b="1" dirty="0" smtClean="0">
                  <a:solidFill>
                    <a:srgbClr val="C00000"/>
                  </a:solidFill>
                  <a:latin typeface="Arial" charset="0"/>
                </a:rPr>
                <a:t>недієздатність</a:t>
              </a:r>
              <a:endParaRPr lang="uk-UA" sz="2800" b="1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7260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Правосуб'єктність особи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24800" cy="4114800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endParaRPr lang="uk-UA" sz="2400" dirty="0" smtClean="0"/>
          </a:p>
          <a:p>
            <a:pPr algn="just">
              <a:buNone/>
            </a:pPr>
            <a:endParaRPr lang="uk-U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0"/>
            <a:ext cx="89297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Тема:  Об'єкти  правовідносин.</a:t>
            </a:r>
          </a:p>
          <a:p>
            <a:r>
              <a:rPr lang="uk-UA" sz="4000" b="1" dirty="0" smtClean="0"/>
              <a:t>             Зміст правовідносин.</a:t>
            </a:r>
          </a:p>
          <a:p>
            <a:endParaRPr lang="uk-UA" sz="2400" dirty="0" smtClean="0"/>
          </a:p>
          <a:p>
            <a:r>
              <a:rPr lang="uk-UA" sz="3200" dirty="0" smtClean="0"/>
              <a:t>                                   План</a:t>
            </a:r>
          </a:p>
          <a:p>
            <a:pPr marL="342900" indent="-342900">
              <a:buAutoNum type="arabicPeriod"/>
            </a:pPr>
            <a:r>
              <a:rPr lang="uk-UA" sz="3200" dirty="0" smtClean="0"/>
              <a:t>Об'єкти правовідносин: поняття та  види</a:t>
            </a:r>
          </a:p>
          <a:p>
            <a:pPr marL="342900" indent="-342900">
              <a:buAutoNum type="arabicPeriod"/>
            </a:pPr>
            <a:endParaRPr lang="uk-UA" sz="3200" dirty="0" smtClean="0"/>
          </a:p>
          <a:p>
            <a:pPr marL="342900" indent="-342900">
              <a:buAutoNum type="arabicPeriod" startAt="2"/>
            </a:pPr>
            <a:r>
              <a:rPr lang="uk-UA" sz="3200" dirty="0" smtClean="0"/>
              <a:t>Зміст правовідносин.</a:t>
            </a:r>
          </a:p>
          <a:p>
            <a:pPr marL="342900" indent="-342900"/>
            <a:endParaRPr lang="uk-UA" sz="3200" dirty="0" smtClean="0"/>
          </a:p>
          <a:p>
            <a:pPr marL="342900" indent="-342900">
              <a:buAutoNum type="arabicPeriod" startAt="3"/>
            </a:pPr>
            <a:r>
              <a:rPr lang="uk-UA" sz="3200" dirty="0" smtClean="0"/>
              <a:t>Підстави виникнення, зміни і припинення </a:t>
            </a:r>
          </a:p>
          <a:p>
            <a:pPr marL="342900" indent="-342900"/>
            <a:r>
              <a:rPr lang="uk-UA" sz="3200" dirty="0" smtClean="0"/>
              <a:t>     правовідносин (юридичний факт)</a:t>
            </a:r>
          </a:p>
          <a:p>
            <a:pPr marL="342900" indent="-342900"/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323447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3200" dirty="0" smtClean="0"/>
              <a:t>По закінченню уроку дати відповідь на запитання:</a:t>
            </a:r>
          </a:p>
          <a:p>
            <a:pPr marL="342900" indent="-342900"/>
            <a:endParaRPr lang="uk-UA" sz="3200" dirty="0" smtClean="0"/>
          </a:p>
          <a:p>
            <a:pPr marL="342900" indent="-342900"/>
            <a:r>
              <a:rPr lang="uk-UA" sz="3200" b="1" dirty="0" smtClean="0">
                <a:solidFill>
                  <a:srgbClr val="FF7C80"/>
                </a:solidFill>
              </a:rPr>
              <a:t>Посадка лісового масиву -  є юридичним фактом?</a:t>
            </a:r>
            <a:endParaRPr lang="ru-RU" sz="3200" b="1" dirty="0">
              <a:solidFill>
                <a:srgbClr val="FF7C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5786448" cy="384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830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Об'єкти правовідносин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86058"/>
            <a:ext cx="4905386" cy="367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357298"/>
            <a:ext cx="900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 smtClean="0"/>
              <a:t>Засоби виробництва </a:t>
            </a:r>
            <a:r>
              <a:rPr lang="uk-UA" sz="3200" b="1" dirty="0" smtClean="0"/>
              <a:t>- об'єкти ,за допомогою яких створюються нові продукти (заводи, окремі верстати, машини ,механізми, </a:t>
            </a:r>
          </a:p>
          <a:p>
            <a:r>
              <a:rPr lang="uk-UA" sz="3200" b="1" dirty="0" smtClean="0"/>
              <a:t>комп'ютери)</a:t>
            </a:r>
            <a:endParaRPr lang="ru-RU" sz="32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3864792" cy="39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31250"/>
          <a:stretch>
            <a:fillRect/>
          </a:stretch>
        </p:blipFill>
        <p:spPr bwMode="auto">
          <a:xfrm>
            <a:off x="642910" y="2285992"/>
            <a:ext cx="3214710" cy="350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511" y="357166"/>
            <a:ext cx="8951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 smtClean="0"/>
              <a:t>Предмети споживання </a:t>
            </a:r>
            <a:r>
              <a:rPr lang="uk-UA" sz="3200" b="1" dirty="0" smtClean="0"/>
              <a:t>– предмети, призначення </a:t>
            </a:r>
          </a:p>
          <a:p>
            <a:r>
              <a:rPr lang="uk-UA" sz="3200" b="1" dirty="0" smtClean="0"/>
              <a:t>яких полягає у задоволенні життєвих потреб людей</a:t>
            </a:r>
          </a:p>
          <a:p>
            <a:r>
              <a:rPr lang="uk-UA" sz="3200" b="1" dirty="0" smtClean="0"/>
              <a:t>(продукти харчування, одяг, взуття, житло) </a:t>
            </a:r>
            <a:endParaRPr lang="ru-RU" sz="32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2786058"/>
            <a:ext cx="5448300" cy="3829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724150" cy="4133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71802" y="285728"/>
            <a:ext cx="49968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 smtClean="0"/>
              <a:t>Продукти духовної </a:t>
            </a:r>
          </a:p>
          <a:p>
            <a:r>
              <a:rPr lang="uk-UA" sz="3200" b="1" dirty="0" smtClean="0"/>
              <a:t> (інтелектуальної) творчості </a:t>
            </a:r>
          </a:p>
          <a:p>
            <a:r>
              <a:rPr lang="uk-UA" sz="3200" b="1" dirty="0" smtClean="0"/>
              <a:t>людини  (твори літератури, </a:t>
            </a:r>
          </a:p>
          <a:p>
            <a:r>
              <a:rPr lang="uk-UA" sz="3200" b="1" dirty="0" smtClean="0"/>
              <a:t>образотворче мистецтво, </a:t>
            </a:r>
          </a:p>
          <a:p>
            <a:r>
              <a:rPr lang="uk-UA" sz="3200" b="1" dirty="0" smtClean="0"/>
              <a:t>наукові твори)</a:t>
            </a:r>
            <a:endParaRPr lang="ru-RU" sz="32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656</TotalTime>
  <Words>811</Words>
  <Application>Microsoft Office PowerPoint</Application>
  <PresentationFormat>Экран (4:3)</PresentationFormat>
  <Paragraphs>203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Горизонт</vt:lpstr>
      <vt:lpstr>Правові відносини</vt:lpstr>
      <vt:lpstr>Слайд 2</vt:lpstr>
      <vt:lpstr>Слайд 3</vt:lpstr>
      <vt:lpstr>Слайд 4</vt:lpstr>
      <vt:lpstr>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Юридична задача</vt:lpstr>
      <vt:lpstr>  3. Підстави виникнення, зміни і припинення правовідносин</vt:lpstr>
      <vt:lpstr>Слайд 20</vt:lpstr>
      <vt:lpstr>Слайд 21</vt:lpstr>
      <vt:lpstr>Юридичний лік без</vt:lpstr>
      <vt:lpstr>Слайд 23</vt:lpstr>
      <vt:lpstr>Слайд 24</vt:lpstr>
      <vt:lpstr>Ю р и д и ч н і    П о д і ї </vt:lpstr>
      <vt:lpstr>Ю р и д и ч н і   Д і 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правовідносини</dc:title>
  <cp:lastModifiedBy>User</cp:lastModifiedBy>
  <cp:revision>61</cp:revision>
  <dcterms:modified xsi:type="dcterms:W3CDTF">2016-03-30T11:30:16Z</dcterms:modified>
</cp:coreProperties>
</file>