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62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1" r:id="rId19"/>
    <p:sldId id="263" r:id="rId20"/>
    <p:sldId id="270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31B16B-0259-4162-A028-276C4691CCC2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D0B5F7-1DDF-4986-9025-9AE8C9F364B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90A633-DC50-426A-AF32-55E51F6F57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934603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6F6E53-C581-47FB-AFA5-5C4E5C7EAE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812389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7879CD-015F-41D8-83F5-50F8EEFC4A1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76699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1040AA-0C3B-49ED-B977-D38BD2E549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164228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8504-F298-4ED6-8B0D-35FE97418D29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643A-8987-4615-A51B-BCE586F4B59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23ECC-33AD-4A21-BE14-2DBC685DEE2C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40BB-0E3A-485B-B3A4-4CA94FE1D89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9B5A-041A-4673-9658-0E11C1A3DF6F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A90E-EF65-41A7-82DF-CFC36FA6104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19C47-0F29-4877-8987-BFDB9FE35A96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82BC15-2F95-4708-A38C-4B4084007DF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08165-A3F1-4556-BFF7-A92AA4C2509F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EBA1-1007-4ED5-9A47-127E5B42D26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C517-8DFC-47E2-B223-315ED37A65AF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4F03-2923-4E32-BF87-C15BC428C6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FE8EF-92B2-4989-95CC-D61668316F2F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F780A-EC73-4E9C-9C4F-97972D11C99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BB7754-7427-4A28-BE67-1C9B25BFA9E5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840540-3A27-4EA2-88B1-DAB26A69D5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ECBB-1DAE-46D7-9B77-BB9E290D4D17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330F-A28D-4314-822E-DFC97F1D95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D9B6CA-3B8C-459D-B1B2-8E02E573F3F6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DF02A5-459B-4635-9049-2EEA259E118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1EAA50-423D-4FE8-89AD-22BF380D7EF4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5459-76B7-4F62-A3FC-2A23B46E6EF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B481A6-89BF-43C2-A6CF-B4D2917899A0}" type="datetimeFigureOut">
              <a:rPr lang="ru-RU"/>
              <a:pPr>
                <a:defRPr/>
              </a:pPr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522B19-44EC-4464-B52A-8C292204B8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8" r:id="rId4"/>
    <p:sldLayoutId id="2147483679" r:id="rId5"/>
    <p:sldLayoutId id="2147483686" r:id="rId6"/>
    <p:sldLayoutId id="2147483680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russkiymir.narod.ru/Rurikovichi/2/image008.jpg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8175" y="1484313"/>
            <a:ext cx="7056438" cy="18954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dirty="0" smtClean="0">
                <a:solidFill>
                  <a:schemeClr val="accent3">
                    <a:lumMod val="50000"/>
                  </a:schemeClr>
                </a:solidFill>
              </a:rPr>
              <a:t>Чим уславилися князі Київської Русі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noProof="1" smtClean="0">
                <a:solidFill>
                  <a:schemeClr val="hlink"/>
                </a:solidFill>
              </a:rPr>
              <a:t>Хвилинка відпочинку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341438"/>
            <a:ext cx="6629400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 «Австралійський дощ»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Піднімається вітер (потираємо руки).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Падають перші краплини дощу(клацаємо пальцями).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Почалася справжня злива (плескаємо долонями по стегнах).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Злива перетворюється на бурю(тупцюємо).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Ось буря стихає (плескаємо долонями по грудях).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Стихає злива(плескаємо долонями по стегнах).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Закінчується дощ, падають останні краплі(клацаємо пальцями).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Шумить тільки вітер(потираємо долонями).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400" b="1" dirty="0">
              <a:solidFill>
                <a:schemeClr val="accent4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solidFill>
                  <a:schemeClr val="accent4">
                    <a:lumMod val="10000"/>
                  </a:schemeClr>
                </a:solidFill>
                <a:latin typeface="+mn-lt"/>
                <a:cs typeface="+mn-cs"/>
              </a:rPr>
              <a:t>Австралійський дощ скінчився. Сонце!(усі разом піднімають руки вгору).</a:t>
            </a:r>
          </a:p>
        </p:txBody>
      </p:sp>
      <p:pic>
        <p:nvPicPr>
          <p:cNvPr id="11267" name="Picture 4" descr="крокодил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 cstate="print">
            <a:lum contrast="66000"/>
          </a:blip>
          <a:srcRect/>
          <a:stretch>
            <a:fillRect/>
          </a:stretch>
        </p:blipFill>
        <p:spPr>
          <a:xfrm>
            <a:off x="5715000" y="1447800"/>
            <a:ext cx="3008313" cy="384492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090613" y="201613"/>
            <a:ext cx="70104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CC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ВОЛОДИМИР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133600"/>
            <a:ext cx="3200400" cy="301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980 - 1015 рр</a:t>
            </a:r>
            <a:endParaRPr lang="uk-UA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захопив престол в результаті міжусобних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воєн.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За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його правління Київська держава перетворилася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uk-U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у найбільшу країну Європи.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BAT" pitchFamily="82" charset="0"/>
              <a:cs typeface="+mn-cs"/>
            </a:endParaRPr>
          </a:p>
        </p:txBody>
      </p:sp>
      <p:pic>
        <p:nvPicPr>
          <p:cNvPr id="5" name="Picture 4" descr="Image205_67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5" r="7793" b="4826"/>
          <a:stretch>
            <a:fillRect/>
          </a:stretch>
        </p:blipFill>
        <p:spPr bwMode="auto">
          <a:xfrm>
            <a:off x="4067175" y="1601788"/>
            <a:ext cx="4681538" cy="5108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Хрещення Володимира</a:t>
            </a:r>
            <a:endParaRPr lang="ru-RU" sz="240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79875" name="Picture 3" descr="X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162800" cy="4941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3886200" cy="946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У 988 р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.</a:t>
            </a:r>
            <a:r>
              <a:rPr lang="uk-UA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Володимир охрестив Русь.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04800" y="1447800"/>
            <a:ext cx="39147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Значення цієї події: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3810000" cy="4487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Webdings" pitchFamily="18" charset="2"/>
              <a:buChar char=""/>
              <a:defRPr/>
            </a:pPr>
            <a:r>
              <a:rPr lang="uk-UA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підняло авторитет великого князя</a:t>
            </a:r>
          </a:p>
          <a:p>
            <a:pPr eaLnBrk="0" fontAlgn="auto" hangingPunct="0">
              <a:spcBef>
                <a:spcPct val="30000"/>
              </a:spcBef>
              <a:spcAft>
                <a:spcPts val="0"/>
              </a:spcAft>
              <a:buFont typeface="Webdings" pitchFamily="18" charset="2"/>
              <a:buChar char="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зміцнило міжнародні зв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’</a:t>
            </a: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язки</a:t>
            </a:r>
          </a:p>
          <a:p>
            <a:pPr eaLnBrk="0" fontAlgn="auto" hangingPunct="0">
              <a:spcBef>
                <a:spcPct val="30000"/>
              </a:spcBef>
              <a:spcAft>
                <a:spcPts val="0"/>
              </a:spcAft>
              <a:buFont typeface="Webdings" pitchFamily="18" charset="2"/>
              <a:buChar char="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сприяло об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’</a:t>
            </a: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єднанню розрізнених слов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’</a:t>
            </a: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янських племен в єдину державу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+mn-cs"/>
            </a:endParaRPr>
          </a:p>
          <a:p>
            <a:pPr eaLnBrk="0" fontAlgn="auto" hangingPunct="0">
              <a:spcBef>
                <a:spcPct val="30000"/>
              </a:spcBef>
              <a:spcAft>
                <a:spcPts val="0"/>
              </a:spcAft>
              <a:buFont typeface="Webdings" pitchFamily="18" charset="2"/>
              <a:buChar char=""/>
              <a:defRPr/>
            </a:pP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дало поштовх для розвитку культури, науки, моралі Київської Русі.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0485" name="Picture 5" descr="X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115888"/>
            <a:ext cx="338296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Картинка 38 из 213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13" y="3665538"/>
            <a:ext cx="41433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nimBg="1"/>
      <p:bldP spid="1946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715000" cy="969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ЯРОСЛАВ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211638" y="2276475"/>
            <a:ext cx="48006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1019- 1054 рр</a:t>
            </a:r>
            <a:endParaRPr lang="uk-UA" sz="7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11638" y="3860800"/>
            <a:ext cx="48006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6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1036- 1054 рр</a:t>
            </a:r>
            <a:endParaRPr lang="uk-UA" sz="7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82949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9388" y="1341439"/>
            <a:ext cx="3744912" cy="51839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 autoUpdateAnimBg="0"/>
      <p:bldP spid="1741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105400" cy="7239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ЗОЛОТІ ВОРОТА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295400"/>
            <a:ext cx="2819400" cy="521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BAT" pitchFamily="82" charset="0"/>
                <a:cs typeface="+mn-cs"/>
              </a:rPr>
              <a:t>“</a:t>
            </a:r>
            <a:r>
              <a:rPr lang="uk-UA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У рік 1037.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Заложив Ярослав город — Великий Київ, а в города сього ворота є Золоті.”</a:t>
            </a:r>
            <a:endParaRPr lang="uk-UA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BAT" pitchFamily="82" charset="0"/>
              <a:cs typeface="+mn-cs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rgbClr val="FF9900"/>
                </a:solidFill>
                <a:latin typeface="Times New Roman" pitchFamily="18" charset="0"/>
                <a:cs typeface="+mn-cs"/>
              </a:rPr>
              <a:t>Нестор Літописець</a:t>
            </a:r>
            <a:r>
              <a:rPr lang="uk-UA" sz="2800" b="1" dirty="0">
                <a:solidFill>
                  <a:srgbClr val="FF9900"/>
                </a:solidFill>
                <a:latin typeface="Times New Roman" pitchFamily="18" charset="0"/>
                <a:cs typeface="+mn-cs"/>
              </a:rPr>
              <a:t> </a:t>
            </a:r>
            <a:r>
              <a:rPr lang="uk-UA" sz="2800" b="1" i="1" dirty="0">
                <a:solidFill>
                  <a:srgbClr val="FF9900"/>
                </a:solidFill>
                <a:latin typeface="Times New Roman" pitchFamily="18" charset="0"/>
                <a:cs typeface="+mn-cs"/>
              </a:rPr>
              <a:t>“Повість минулих літ”</a:t>
            </a:r>
            <a:endParaRPr lang="ru-RU" sz="2800" b="1" i="1" dirty="0">
              <a:solidFill>
                <a:srgbClr val="FF99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83973" name="Picture 5" descr="ZOLOT_VR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627784" y="1124744"/>
            <a:ext cx="6248400" cy="5151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17863"/>
            <a:ext cx="417671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127375"/>
            <a:ext cx="4087812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413" y="2479675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Реконструкція первісного вигляду Софіївського Собору</a:t>
            </a:r>
            <a:endParaRPr lang="uk-UA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9338" y="2755900"/>
            <a:ext cx="40878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Собор св. Софії</a:t>
            </a:r>
          </a:p>
        </p:txBody>
      </p:sp>
      <p:sp>
        <p:nvSpPr>
          <p:cNvPr id="86022" name="Прямоугольник 3"/>
          <p:cNvSpPr>
            <a:spLocks noChangeArrowheads="1"/>
          </p:cNvSpPr>
          <p:nvPr/>
        </p:nvSpPr>
        <p:spPr bwMode="auto">
          <a:xfrm>
            <a:off x="3629025" y="115888"/>
            <a:ext cx="174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entury Schoolbook"/>
              </a:rPr>
              <a:t>Історія Собору</a:t>
            </a:r>
          </a:p>
        </p:txBody>
      </p:sp>
      <p:sp>
        <p:nvSpPr>
          <p:cNvPr id="86023" name="Прямоугольник 4"/>
          <p:cNvSpPr>
            <a:spLocks noChangeArrowheads="1"/>
          </p:cNvSpPr>
          <p:nvPr/>
        </p:nvSpPr>
        <p:spPr bwMode="auto">
          <a:xfrm>
            <a:off x="323850" y="485775"/>
            <a:ext cx="8623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/>
              </a:rPr>
              <a:t>Храм був закладений Володимиром Великим, а завершений Ярославом Мудрим. За найновішими даними рік заснування — 1011р. Його будівництво велося з 1011 по 1018 рік. Навколо Софійського собору — центральної споруди Ярославового міста — стояли кам'яні храми, боярські палаци, житла городян, а подвір'я митрополії було огороджено муром. До наших днів з XI століття збереглися лише Софійський собор і руїни Золотих воріт — парадного в'їзду в древній Київ.</a:t>
            </a:r>
            <a:endParaRPr lang="uk-UA"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6022" grpId="0"/>
      <p:bldP spid="860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3095625" cy="374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097213" cy="3744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4224338"/>
            <a:ext cx="84978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entury Schoolbook"/>
              </a:rPr>
              <a:t>У 1113 р. київське віче на князівський стіл запросило Володимира Всеволодовича Мономаха. Він був сином Всеволода Ярославича і дочки візантійського імператора Константина Мономаха Анастасії. Саме від родового імені матері Володимир прозваний Мономахом. Став він великим князем київським у 60 років.</a:t>
            </a:r>
          </a:p>
          <a:p>
            <a:pPr algn="ctr"/>
            <a:r>
              <a:rPr lang="ru-RU" b="1">
                <a:latin typeface="Century Schoolbook"/>
              </a:rPr>
              <a:t>За часи його правління на Русі відновилася одноосібна князівська влада.</a:t>
            </a:r>
          </a:p>
          <a:p>
            <a:pPr algn="ctr"/>
            <a:r>
              <a:rPr lang="ru-RU" b="1">
                <a:latin typeface="Century Schoolbook"/>
              </a:rPr>
              <a:t>Мономах здійснив 83 великі походи, 19 разів укладав угоди з половцями, полонив 300 половецьких князів. </a:t>
            </a:r>
            <a:endParaRPr lang="uk-UA" b="1">
              <a:latin typeface="Century Schoolboo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775" y="404813"/>
            <a:ext cx="5686425" cy="5976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…Перед смертю Ярослав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Всіх синів своїх покликав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з Любов'ю проказав: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«Вас я, діти, покидаю,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Йду я в ліпшу сторону,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Але,діти, пам'ятайте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ою заповідь одну: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сваріться,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Жийте в згоді: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Тільки мир збере усе,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незгода, наче вітер.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по полю рознесе.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 не будете всі разом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Йти до спільної мети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Ви,державу зруйнувавши,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Подастеся у світи.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 розгубите ту землю,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 придали вам батьки,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тинятиметесь всюди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 вигнанці й жебраки».</a:t>
            </a:r>
            <a:b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Із книги О.Олеся «Княжа Україна». </a:t>
            </a:r>
            <a:endParaRPr lang="uk-UA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 flipH="1">
            <a:off x="457200" y="274638"/>
            <a:ext cx="8229600" cy="58912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000" smtClean="0">
                <a:solidFill>
                  <a:srgbClr val="FFFF00"/>
                </a:solidFill>
                <a:latin typeface="Franklin Gothic Demi Cond" pitchFamily="34" charset="0"/>
              </a:rPr>
              <a:t/>
            </a:r>
            <a:br>
              <a:rPr lang="uk-UA" sz="400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uk-UA" sz="4000" smtClean="0">
                <a:solidFill>
                  <a:srgbClr val="FFFF00"/>
                </a:solidFill>
                <a:latin typeface="Franklin Gothic Demi Cond" pitchFamily="34" charset="0"/>
              </a:rPr>
              <a:t/>
            </a:r>
            <a:br>
              <a:rPr lang="uk-UA" sz="400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uk-UA" sz="4000" smtClean="0">
                <a:solidFill>
                  <a:srgbClr val="FFFF00"/>
                </a:solidFill>
                <a:latin typeface="Franklin Gothic Demi Cond" pitchFamily="34" charset="0"/>
              </a:rPr>
              <a:t/>
            </a:r>
            <a:br>
              <a:rPr lang="uk-UA" sz="400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uk-UA" sz="4000" smtClean="0">
                <a:solidFill>
                  <a:srgbClr val="FFFF00"/>
                </a:solidFill>
                <a:latin typeface="Franklin Gothic Demi Cond" pitchFamily="34" charset="0"/>
              </a:rPr>
              <a:t>Розв'яжіть хронологічну задачу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z="2800" smtClean="0">
                <a:solidFill>
                  <a:srgbClr val="FFC000"/>
                </a:solidFill>
              </a:rPr>
              <a:t>Щоб установити мирні взаємини з Візантією,княгиня Ольга здійснила подорож до Константинополя. На думку істориків,відбулася вона в 957 р. Обчисліть скільки років минуло від початку володарювання Ольги до цієї подорожі?</a:t>
            </a:r>
          </a:p>
        </p:txBody>
      </p:sp>
      <p:pic>
        <p:nvPicPr>
          <p:cNvPr id="5" name="Picture 1" descr="D:\школа\2034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016125" cy="1728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:\Users\admin\Desktop\Історія\Изображение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260350"/>
            <a:ext cx="3600450" cy="5519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1763713" y="6021388"/>
            <a:ext cx="5256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entury Schoolbook"/>
              </a:rPr>
              <a:t>Кий, Щек, Хорив і Либідь.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09600"/>
            <a:ext cx="8642350" cy="60594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2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2800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2800" i="1" u="sng" dirty="0" smtClean="0">
                <a:solidFill>
                  <a:srgbClr val="0070C0"/>
                </a:solidFill>
              </a:rPr>
              <a:t>Виберіть речення, у яких ідеться про Ярослава                            Мудрого та складіть розповідь про нього.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400" dirty="0" smtClean="0"/>
              <a:t>1.Уклав першу угоду з Візантією.</a:t>
            </a:r>
            <a:br>
              <a:rPr lang="uk-UA" sz="2400" dirty="0" smtClean="0"/>
            </a:br>
            <a:r>
              <a:rPr lang="uk-UA" sz="2400" dirty="0" smtClean="0"/>
              <a:t>2.Великий князь київський,за часів правління якого в першій половині </a:t>
            </a:r>
            <a:r>
              <a:rPr lang="en-US" sz="2400" dirty="0"/>
              <a:t>X</a:t>
            </a:r>
            <a:r>
              <a:rPr lang="uk-UA" sz="2400" dirty="0" smtClean="0"/>
              <a:t>І</a:t>
            </a:r>
            <a:r>
              <a:rPr lang="en-US" sz="2400" dirty="0" smtClean="0"/>
              <a:t> c</a:t>
            </a:r>
            <a:r>
              <a:rPr lang="uk-UA" sz="2400" dirty="0" smtClean="0"/>
              <a:t>т. Київська держава сягнула свого розквіту.</a:t>
            </a:r>
            <a:br>
              <a:rPr lang="uk-UA" sz="2400" dirty="0" smtClean="0"/>
            </a:br>
            <a:r>
              <a:rPr lang="uk-UA" sz="2400" dirty="0" smtClean="0"/>
              <a:t>3.Запровадив християнство як державну релігію.</a:t>
            </a:r>
            <a:br>
              <a:rPr lang="uk-UA" sz="2400" dirty="0" smtClean="0"/>
            </a:br>
            <a:r>
              <a:rPr lang="uk-UA" sz="2400" dirty="0" smtClean="0"/>
              <a:t>4.Збудував Софіївський собор.</a:t>
            </a:r>
            <a:br>
              <a:rPr lang="uk-UA" sz="2400" dirty="0" smtClean="0"/>
            </a:br>
            <a:r>
              <a:rPr lang="uk-UA" sz="2400" dirty="0" smtClean="0"/>
              <a:t>5.Здійснив поїздку до столиці Візантії.</a:t>
            </a:r>
            <a:br>
              <a:rPr lang="uk-UA" sz="2400" dirty="0" smtClean="0"/>
            </a:br>
            <a:r>
              <a:rPr lang="uk-UA" sz="2400" dirty="0" smtClean="0"/>
              <a:t>6.Сприяв появі нових та розквіту старих міст,розбудові столиці.</a:t>
            </a:r>
            <a:endParaRPr lang="uk-UA" sz="2400" dirty="0"/>
          </a:p>
        </p:txBody>
      </p:sp>
      <p:pic>
        <p:nvPicPr>
          <p:cNvPr id="87043" name="Picture 2" descr="D:\школа\1191269232_c4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0"/>
            <a:ext cx="12969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213" y="2420938"/>
            <a:ext cx="8351837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atin typeface="Monotype Corsiva" pitchFamily="66" charset="0"/>
                <a:cs typeface="+mn-cs"/>
              </a:rPr>
              <a:t>Домашнє</a:t>
            </a:r>
            <a:r>
              <a:rPr lang="ru-RU" sz="3600" b="1" dirty="0">
                <a:latin typeface="Monotype Corsiva" pitchFamily="66" charset="0"/>
                <a:cs typeface="+mn-cs"/>
              </a:rPr>
              <a:t> </a:t>
            </a:r>
            <a:r>
              <a:rPr lang="ru-RU" sz="3600" b="1" dirty="0" err="1">
                <a:latin typeface="Monotype Corsiva" pitchFamily="66" charset="0"/>
                <a:cs typeface="+mn-cs"/>
              </a:rPr>
              <a:t>завдання</a:t>
            </a:r>
            <a:endParaRPr lang="ru-RU" sz="3600" dirty="0">
              <a:latin typeface="Monotype Corsiva" pitchFamily="66" charset="0"/>
              <a:cs typeface="+mn-cs"/>
            </a:endParaRP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Опрацювати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+mn-cs"/>
              </a:rPr>
              <a:t>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§ 13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+mn-cs"/>
              </a:rPr>
              <a:t>Завдання 3 ст.91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28675" name="Picture 2" descr="D:\школа\p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24511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4"/>
          <p:cNvSpPr>
            <a:spLocks noChangeArrowheads="1"/>
          </p:cNvSpPr>
          <p:nvPr/>
        </p:nvSpPr>
        <p:spPr bwMode="auto">
          <a:xfrm>
            <a:off x="107950" y="115888"/>
            <a:ext cx="84248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>
                <a:latin typeface="Times New Roman" pitchFamily="18" charset="0"/>
              </a:rPr>
              <a:t>Аско́льд (в Ніконовському літописі — Осколд) — напівлегендарний київський князь, володар давньоруської держави, або скоріше — лише Києва. Здобув владу можливо перед 860, загинув у 882 році.</a:t>
            </a:r>
            <a:endParaRPr lang="uk-UA">
              <a:latin typeface="Century Schoolbook"/>
            </a:endParaRPr>
          </a:p>
        </p:txBody>
      </p:sp>
      <p:pic>
        <p:nvPicPr>
          <p:cNvPr id="45063" name="Picture 7" descr="C:\Users\admin\Desktop\Історія\Изображение 001.bmp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627784" y="1916832"/>
            <a:ext cx="3888432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269875" y="5300663"/>
            <a:ext cx="25558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800" b="1" u="sng">
                <a:solidFill>
                  <a:srgbClr val="FF0000"/>
                </a:solidFill>
                <a:latin typeface="Century Schoolbook"/>
              </a:rPr>
              <a:t>  Олег</a:t>
            </a:r>
          </a:p>
          <a:p>
            <a:pPr algn="ctr">
              <a:spcBef>
                <a:spcPct val="30000"/>
              </a:spcBef>
            </a:pPr>
            <a:r>
              <a:rPr lang="ru-RU" sz="2800" b="1">
                <a:solidFill>
                  <a:srgbClr val="FF0000"/>
                </a:solidFill>
                <a:latin typeface="Century Schoolbook"/>
              </a:rPr>
              <a:t>882 - 912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382963" y="0"/>
            <a:ext cx="5761037" cy="6961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Росповсюдження влади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Встановлення торг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івельних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зв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‘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язків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Походи на Візантійську імперію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  <a:hlinkClick r:id="rId4" action="ppaction://hlinksldjump"/>
            </a:endParaRP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+mn-lt"/>
                <a:cs typeface="+mn-cs"/>
              </a:rPr>
              <a:t>Контроль на «шляху із варяг у греки»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907рік – похід на Царгород –підписання торгового договору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911рік – підписання другого торгового договору, найбільш вигіднішого для Русі</a:t>
            </a: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Смерть від укусу змії</a:t>
            </a: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 flipV="1">
            <a:off x="2339975" y="260350"/>
            <a:ext cx="107950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 flipV="1">
            <a:off x="2339975" y="1268413"/>
            <a:ext cx="10795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V="1">
            <a:off x="2339975" y="2205038"/>
            <a:ext cx="10795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13"/>
          <p:cNvSpPr>
            <a:spLocks noChangeShapeType="1"/>
          </p:cNvSpPr>
          <p:nvPr/>
        </p:nvSpPr>
        <p:spPr bwMode="auto">
          <a:xfrm>
            <a:off x="2339975" y="3068638"/>
            <a:ext cx="10795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14"/>
          <p:cNvSpPr>
            <a:spLocks noChangeShapeType="1"/>
          </p:cNvSpPr>
          <p:nvPr/>
        </p:nvSpPr>
        <p:spPr bwMode="auto">
          <a:xfrm>
            <a:off x="2339975" y="3068638"/>
            <a:ext cx="107950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5"/>
          <p:cNvSpPr>
            <a:spLocks noChangeShapeType="1"/>
          </p:cNvSpPr>
          <p:nvPr/>
        </p:nvSpPr>
        <p:spPr bwMode="auto">
          <a:xfrm>
            <a:off x="2339975" y="3068638"/>
            <a:ext cx="107950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>
            <a:off x="2339975" y="3068638"/>
            <a:ext cx="1008063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71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8" y="981075"/>
            <a:ext cx="28448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2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692275" y="300038"/>
            <a:ext cx="5975350" cy="4464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8131" name="Прямоугольник 1"/>
          <p:cNvSpPr>
            <a:spLocks noChangeArrowheads="1"/>
          </p:cNvSpPr>
          <p:nvPr/>
        </p:nvSpPr>
        <p:spPr bwMode="auto">
          <a:xfrm>
            <a:off x="1619250" y="5157788"/>
            <a:ext cx="6048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>
                <a:latin typeface="Franklin Gothic Demi"/>
              </a:rPr>
              <a:t>Олег біля кісток коня. Ілюстрація до "Піснь про віщого Олега" О.С.Пушкіна</a:t>
            </a:r>
            <a:endParaRPr lang="uk-UA" sz="2400" i="1">
              <a:latin typeface="Franklin Gothic Dem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209550"/>
            <a:ext cx="2555875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800" b="1" u="sng">
                <a:solidFill>
                  <a:srgbClr val="FF0000"/>
                </a:solidFill>
                <a:latin typeface="Century Schoolbook"/>
              </a:rPr>
              <a:t> Ігор</a:t>
            </a:r>
          </a:p>
          <a:p>
            <a:pPr algn="ctr">
              <a:spcBef>
                <a:spcPct val="30000"/>
              </a:spcBef>
            </a:pPr>
            <a:r>
              <a:rPr lang="ru-RU" sz="2800" b="1">
                <a:solidFill>
                  <a:srgbClr val="FF0000"/>
                </a:solidFill>
                <a:latin typeface="Century Schoolbook"/>
              </a:rPr>
              <a:t>912 - 945</a:t>
            </a: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3768725" y="765175"/>
            <a:ext cx="5051425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Син Рюрика</a:t>
            </a:r>
          </a:p>
          <a:p>
            <a:pPr>
              <a:spcBef>
                <a:spcPct val="30000"/>
              </a:spcBef>
            </a:pPr>
            <a:endParaRPr lang="ru-RU" sz="2400">
              <a:latin typeface="Century Schoolbook"/>
            </a:endParaRP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Підкорення древлян</a:t>
            </a:r>
          </a:p>
          <a:p>
            <a:pPr>
              <a:spcBef>
                <a:spcPct val="30000"/>
              </a:spcBef>
            </a:pPr>
            <a:endParaRPr lang="ru-RU" sz="2400">
              <a:latin typeface="Century Schoolbook"/>
            </a:endParaRP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941рік – невдалий похід на Візантію (кораблі підпаленні)</a:t>
            </a:r>
          </a:p>
          <a:p>
            <a:pPr>
              <a:spcBef>
                <a:spcPct val="30000"/>
              </a:spcBef>
            </a:pPr>
            <a:endParaRPr lang="ru-RU" sz="2400">
              <a:latin typeface="Century Schoolbook"/>
            </a:endParaRPr>
          </a:p>
          <a:p>
            <a:pPr>
              <a:spcBef>
                <a:spcPct val="30000"/>
              </a:spcBef>
            </a:pPr>
            <a:endParaRPr lang="ru-RU" sz="2400">
              <a:latin typeface="Century Schoolbook"/>
            </a:endParaRP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944рік – підписання договору з Візантією</a:t>
            </a:r>
          </a:p>
          <a:p>
            <a:pPr>
              <a:spcBef>
                <a:spcPct val="30000"/>
              </a:spcBef>
            </a:pPr>
            <a:endParaRPr lang="ru-RU" sz="2400">
              <a:latin typeface="Century Schoolbook"/>
            </a:endParaRP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945рік – збір данини з древлян, загибель</a:t>
            </a:r>
          </a:p>
        </p:txBody>
      </p:sp>
      <p:sp>
        <p:nvSpPr>
          <p:cNvPr id="13316" name="Line 8"/>
          <p:cNvSpPr>
            <a:spLocks noChangeShapeType="1"/>
          </p:cNvSpPr>
          <p:nvPr/>
        </p:nvSpPr>
        <p:spPr bwMode="auto">
          <a:xfrm flipV="1">
            <a:off x="2555875" y="981075"/>
            <a:ext cx="1295400" cy="2303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 flipV="1">
            <a:off x="2555875" y="2060575"/>
            <a:ext cx="12239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Line 11"/>
          <p:cNvSpPr>
            <a:spLocks noChangeShapeType="1"/>
          </p:cNvSpPr>
          <p:nvPr/>
        </p:nvSpPr>
        <p:spPr bwMode="auto">
          <a:xfrm>
            <a:off x="2555875" y="32845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2555875" y="3284538"/>
            <a:ext cx="11525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2555875" y="3284538"/>
            <a:ext cx="1152525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284288"/>
            <a:ext cx="2736850" cy="3816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844550" y="215900"/>
            <a:ext cx="154781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 u="sng">
                <a:solidFill>
                  <a:srgbClr val="FF0000"/>
                </a:solidFill>
                <a:latin typeface="Times New Roman" pitchFamily="18" charset="0"/>
              </a:rPr>
              <a:t>Ольга</a:t>
            </a:r>
          </a:p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945 - 957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258888" y="2781300"/>
            <a:ext cx="1341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600">
                <a:solidFill>
                  <a:srgbClr val="333300"/>
                </a:solidFill>
                <a:latin typeface="Times New Roman" pitchFamily="18" charset="0"/>
              </a:rPr>
              <a:t>Ольга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4140200" y="150813"/>
            <a:ext cx="4752975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solidFill>
                  <a:srgbClr val="333300"/>
                </a:solidFill>
                <a:latin typeface="Times New Roman" pitchFamily="18" charset="0"/>
              </a:rPr>
              <a:t>Дружина Ігоря</a:t>
            </a:r>
          </a:p>
          <a:p>
            <a:pPr>
              <a:spcBef>
                <a:spcPct val="30000"/>
              </a:spcBef>
            </a:pPr>
            <a:endParaRPr lang="ru-RU" sz="2400">
              <a:solidFill>
                <a:srgbClr val="3333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333300"/>
                </a:solidFill>
                <a:latin typeface="Times New Roman" pitchFamily="18" charset="0"/>
              </a:rPr>
              <a:t>Помста древлянам за смерть чоловіка</a:t>
            </a:r>
          </a:p>
          <a:p>
            <a:pPr>
              <a:spcBef>
                <a:spcPct val="30000"/>
              </a:spcBef>
            </a:pPr>
            <a:endParaRPr lang="ru-RU" sz="2400">
              <a:solidFill>
                <a:srgbClr val="3333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333300"/>
                </a:solidFill>
                <a:latin typeface="Times New Roman" pitchFamily="18" charset="0"/>
              </a:rPr>
              <a:t>Проведення реформи</a:t>
            </a:r>
          </a:p>
          <a:p>
            <a:pPr>
              <a:spcBef>
                <a:spcPct val="30000"/>
              </a:spcBef>
            </a:pPr>
            <a:endParaRPr lang="ru-RU" sz="2400">
              <a:solidFill>
                <a:srgbClr val="3333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333300"/>
                </a:solidFill>
                <a:latin typeface="Times New Roman" pitchFamily="18" charset="0"/>
              </a:rPr>
              <a:t>Встановлення податків</a:t>
            </a:r>
          </a:p>
          <a:p>
            <a:pPr>
              <a:spcBef>
                <a:spcPct val="30000"/>
              </a:spcBef>
            </a:pPr>
            <a:endParaRPr lang="ru-RU" sz="2400">
              <a:solidFill>
                <a:srgbClr val="3333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333300"/>
                </a:solidFill>
                <a:latin typeface="Times New Roman" pitchFamily="18" charset="0"/>
              </a:rPr>
              <a:t>Встановлення  місця збору данини</a:t>
            </a:r>
          </a:p>
          <a:p>
            <a:pPr>
              <a:spcBef>
                <a:spcPct val="30000"/>
              </a:spcBef>
            </a:pPr>
            <a:endParaRPr lang="ru-RU" sz="2400">
              <a:solidFill>
                <a:srgbClr val="3333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333300"/>
                </a:solidFill>
                <a:latin typeface="Times New Roman" pitchFamily="18" charset="0"/>
              </a:rPr>
              <a:t>957рік – візит в Візантію</a:t>
            </a:r>
          </a:p>
          <a:p>
            <a:pPr>
              <a:spcBef>
                <a:spcPct val="30000"/>
              </a:spcBef>
            </a:pPr>
            <a:endParaRPr lang="ru-RU" sz="2400">
              <a:solidFill>
                <a:srgbClr val="3333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ru-RU" sz="2400">
                <a:solidFill>
                  <a:srgbClr val="333300"/>
                </a:solidFill>
                <a:latin typeface="Times New Roman" pitchFamily="18" charset="0"/>
              </a:rPr>
              <a:t>Прийняття християнства</a:t>
            </a:r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 flipV="1">
            <a:off x="2627313" y="404813"/>
            <a:ext cx="1584325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 flipV="1">
            <a:off x="2627313" y="1628775"/>
            <a:ext cx="1512887" cy="151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V="1">
            <a:off x="2627313" y="2708275"/>
            <a:ext cx="1439862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>
            <a:off x="2627313" y="3141663"/>
            <a:ext cx="151288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2627313" y="3141663"/>
            <a:ext cx="1512887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2627313" y="3141663"/>
            <a:ext cx="1512887" cy="237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2627313" y="3141663"/>
            <a:ext cx="1512887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7504" y="1412776"/>
            <a:ext cx="3022747" cy="43924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800px-Olga_Monument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5288" y="260350"/>
            <a:ext cx="8424862" cy="6026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1331913" y="6286500"/>
            <a:ext cx="6600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Пам'ятник  княгині  Ольгі  у  Києві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831850" y="234950"/>
            <a:ext cx="16652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>
                <a:solidFill>
                  <a:srgbClr val="FF0000"/>
                </a:solidFill>
                <a:latin typeface="Century Schoolbook"/>
              </a:rPr>
              <a:t>Святослав </a:t>
            </a:r>
          </a:p>
          <a:p>
            <a:pPr algn="ctr">
              <a:spcBef>
                <a:spcPct val="30000"/>
              </a:spcBef>
            </a:pPr>
            <a:r>
              <a:rPr lang="ru-RU" sz="2400" b="1">
                <a:solidFill>
                  <a:srgbClr val="FF0000"/>
                </a:solidFill>
                <a:latin typeface="Century Schoolbook"/>
              </a:rPr>
              <a:t>957 - 972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58888" y="3162300"/>
            <a:ext cx="1746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entury Schoolbook"/>
              </a:rPr>
              <a:t>Святослав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787775" y="373063"/>
            <a:ext cx="51054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Син Ігоря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Приєднання в</a:t>
            </a:r>
            <a:r>
              <a:rPr lang="en-US" sz="2400">
                <a:latin typeface="Century Schoolbook"/>
              </a:rPr>
              <a:t>’</a:t>
            </a:r>
            <a:r>
              <a:rPr lang="ru-RU" sz="2400">
                <a:latin typeface="Century Schoolbook"/>
              </a:rPr>
              <a:t>ятич</a:t>
            </a:r>
            <a:r>
              <a:rPr lang="uk-UA" sz="2400">
                <a:latin typeface="Century Schoolbook"/>
              </a:rPr>
              <a:t>ів 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Похід на Хазарський каганат 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Похід проти Волської Болгариії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Захват Таманського півостова (утворення Тмутараканського князівства).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Захват болгарських поселень, оголошення Переяславця новою столицею.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  <a:hlinkClick r:id="rId3" action="ppaction://hlinksldjump"/>
              </a:rPr>
              <a:t>Візантія </a:t>
            </a:r>
            <a:r>
              <a:rPr lang="ru-RU" sz="2400">
                <a:latin typeface="Century Schoolbook"/>
              </a:rPr>
              <a:t>проти посилення Руських земель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Договір з печенігами.</a:t>
            </a:r>
          </a:p>
          <a:p>
            <a:pPr>
              <a:spcBef>
                <a:spcPct val="30000"/>
              </a:spcBef>
            </a:pPr>
            <a:r>
              <a:rPr lang="ru-RU" sz="2400">
                <a:latin typeface="Century Schoolbook"/>
              </a:rPr>
              <a:t>972 рік – смерть Святослава 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059113" y="620713"/>
            <a:ext cx="792162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3059113" y="1125538"/>
            <a:ext cx="792162" cy="230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059113" y="1700213"/>
            <a:ext cx="792162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3059113" y="2133600"/>
            <a:ext cx="7921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3059113" y="2924175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3059113" y="3429000"/>
            <a:ext cx="7921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3059113" y="3429000"/>
            <a:ext cx="7207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059113" y="3429000"/>
            <a:ext cx="720725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3059113" y="3429000"/>
            <a:ext cx="720725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1268760"/>
            <a:ext cx="268161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</TotalTime>
  <Words>585</Words>
  <Application>Microsoft Office PowerPoint</Application>
  <PresentationFormat>Екран (4:3)</PresentationFormat>
  <Paragraphs>115</Paragraphs>
  <Slides>21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4" baseType="lpstr">
      <vt:lpstr>ARBAT</vt:lpstr>
      <vt:lpstr>Arial</vt:lpstr>
      <vt:lpstr>Calibri</vt:lpstr>
      <vt:lpstr>Century Schoolbook</vt:lpstr>
      <vt:lpstr>Franklin Gothic Demi</vt:lpstr>
      <vt:lpstr>Franklin Gothic Demi Cond</vt:lpstr>
      <vt:lpstr>Impact</vt:lpstr>
      <vt:lpstr>Monotype Corsiva</vt:lpstr>
      <vt:lpstr>Times New Roman</vt:lpstr>
      <vt:lpstr>Webdings</vt:lpstr>
      <vt:lpstr>Wingdings</vt:lpstr>
      <vt:lpstr>Wingdings 2</vt:lpstr>
      <vt:lpstr>Эркер</vt:lpstr>
      <vt:lpstr>Чим уславилися князі Київської Русі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Хвилинка відпочинку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…Перед смертю Ярослав Всіх синів своїх покликав І з Любов'ю проказав: «Вас я, діти, покидаю, Йду я в ліпшу сторону, Але,діти, пам'ятайте  Мою заповідь одну: Не сваріться, Жийте в згоді: Тільки мир збере усе, А незгода, наче вітер. Все по полю рознесе. Як не будете всі разом Йти до спільної мети Ви,державу зруйнувавши, Подастеся у світи. Ви розгубите ту землю, Що придали вам батьки, І тинятиметесь всюди Як вигнанці й жебраки».                                    Із книги О.Олеся «Княжа Україна». </vt:lpstr>
      <vt:lpstr>   Розв'яжіть хронологічну задачу Щоб установити мирні взаємини з Візантією,княгиня Ольга здійснила подорож до Константинополя. На думку істориків,відбулася вона в 957 р. Обчисліть скільки років минуло від початку володарювання Ольги до цієї подорожі?</vt:lpstr>
      <vt:lpstr>  Виберіть речення, у яких ідеться про Ярослава                            Мудрого та складіть розповідь про нього. 1.Уклав першу угоду з Візантією. 2.Великий князь київський,за часів правління якого в першій половині XІ cт. Київська держава сягнула свого розквіту. 3.Запровадив християнство як державну релігію. 4.Збудував Софіївський собор. 5.Здійснив поїздку до столиці Візантії. 6.Сприяв появі нових та розквіту старих міст,розбудові столиці.</vt:lpstr>
      <vt:lpstr>Презентація PowerPoint</vt:lpstr>
    </vt:vector>
  </TitlesOfParts>
  <Company>Шкільне життя;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Петрівська ЗОШ І-ІІІ ст</dc:title>
  <dc:creator>Шкільне життя</dc:creator>
  <cp:lastModifiedBy>Шкільне життя</cp:lastModifiedBy>
  <cp:revision>5</cp:revision>
  <dcterms:created xsi:type="dcterms:W3CDTF">2014-02-15T15:34:11Z</dcterms:created>
  <dcterms:modified xsi:type="dcterms:W3CDTF">2015-08-23T07:33:04Z</dcterms:modified>
</cp:coreProperties>
</file>